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4"/>
  </p:notesMasterIdLst>
  <p:handoutMasterIdLst>
    <p:handoutMasterId r:id="rId15"/>
  </p:handoutMasterIdLst>
  <p:sldIdLst>
    <p:sldId id="296" r:id="rId5"/>
    <p:sldId id="306" r:id="rId6"/>
    <p:sldId id="319" r:id="rId7"/>
    <p:sldId id="314" r:id="rId8"/>
    <p:sldId id="309" r:id="rId9"/>
    <p:sldId id="258" r:id="rId10"/>
    <p:sldId id="318" r:id="rId11"/>
    <p:sldId id="315" r:id="rId12"/>
    <p:sldId id="312" r:id="rId13"/>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by Payne" initials="AP" lastIdx="2" clrIdx="0">
    <p:extLst>
      <p:ext uri="{19B8F6BF-5375-455C-9EA6-DF929625EA0E}">
        <p15:presenceInfo xmlns:p15="http://schemas.microsoft.com/office/powerpoint/2012/main" userId="S-1-5-21-3749023190-1694018104-1539102887-116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40" autoAdjust="0"/>
    <p:restoredTop sz="94660"/>
  </p:normalViewPr>
  <p:slideViewPr>
    <p:cSldViewPr snapToGrid="0">
      <p:cViewPr>
        <p:scale>
          <a:sx n="110" d="100"/>
          <a:sy n="110" d="100"/>
        </p:scale>
        <p:origin x="2298" y="-1848"/>
      </p:cViewPr>
      <p:guideLst/>
    </p:cSldViewPr>
  </p:slideViewPr>
  <p:notesTextViewPr>
    <p:cViewPr>
      <p:scale>
        <a:sx n="20" d="100"/>
        <a:sy n="20" d="100"/>
      </p:scale>
      <p:origin x="0" y="0"/>
    </p:cViewPr>
  </p:notesTextViewPr>
  <p:notesViewPr>
    <p:cSldViewPr snapToGrid="0">
      <p:cViewPr varScale="1">
        <p:scale>
          <a:sx n="57" d="100"/>
          <a:sy n="57" d="100"/>
        </p:scale>
        <p:origin x="3269"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5BD3ABD-C19D-4E1F-A3D6-81E6301CB0A6}"/>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323ECC2A-85BB-4AFD-A296-5560F9DA7231}"/>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0F99722-4927-4F47-8FD7-96574537F42F}" type="datetimeFigureOut">
              <a:rPr lang="en-GB" smtClean="0"/>
              <a:t>20/03/2026</a:t>
            </a:fld>
            <a:endParaRPr lang="en-GB"/>
          </a:p>
        </p:txBody>
      </p:sp>
      <p:sp>
        <p:nvSpPr>
          <p:cNvPr id="4" name="Footer Placeholder 3">
            <a:extLst>
              <a:ext uri="{FF2B5EF4-FFF2-40B4-BE49-F238E27FC236}">
                <a16:creationId xmlns:a16="http://schemas.microsoft.com/office/drawing/2014/main" id="{B0AA4F1E-DBDE-4ABE-94F8-C48E5801ABCC}"/>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73A1B55A-CE2F-4B12-9738-C7C70DC569A8}"/>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D03B034E-A50F-417A-B82C-815C0539B240}" type="slidenum">
              <a:rPr lang="en-GB" smtClean="0"/>
              <a:t>‹#›</a:t>
            </a:fld>
            <a:endParaRPr lang="en-GB"/>
          </a:p>
        </p:txBody>
      </p:sp>
    </p:spTree>
    <p:extLst>
      <p:ext uri="{BB962C8B-B14F-4D97-AF65-F5344CB8AC3E}">
        <p14:creationId xmlns:p14="http://schemas.microsoft.com/office/powerpoint/2010/main" val="35223212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2CEE570-F934-4FD9-BB93-C6FE1EC4DC16}" type="datetimeFigureOut">
              <a:rPr lang="en-GB" smtClean="0"/>
              <a:t>20/03/2026</a:t>
            </a:fld>
            <a:endParaRPr lang="en-GB"/>
          </a:p>
        </p:txBody>
      </p:sp>
      <p:sp>
        <p:nvSpPr>
          <p:cNvPr id="4" name="Slide Image Placeholder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38669D6-2802-4FF8-B402-B17526B803BB}" type="slidenum">
              <a:rPr lang="en-GB" smtClean="0"/>
              <a:t>‹#›</a:t>
            </a:fld>
            <a:endParaRPr lang="en-GB"/>
          </a:p>
        </p:txBody>
      </p:sp>
    </p:spTree>
    <p:extLst>
      <p:ext uri="{BB962C8B-B14F-4D97-AF65-F5344CB8AC3E}">
        <p14:creationId xmlns:p14="http://schemas.microsoft.com/office/powerpoint/2010/main" val="378136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38669D6-2802-4FF8-B402-B17526B803BB}" type="slidenum">
              <a:rPr lang="en-GB" smtClean="0"/>
              <a:t>1</a:t>
            </a:fld>
            <a:endParaRPr lang="en-GB"/>
          </a:p>
        </p:txBody>
      </p:sp>
    </p:spTree>
    <p:extLst>
      <p:ext uri="{BB962C8B-B14F-4D97-AF65-F5344CB8AC3E}">
        <p14:creationId xmlns:p14="http://schemas.microsoft.com/office/powerpoint/2010/main" val="936496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9963" y="1241425"/>
            <a:ext cx="2317750"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38669D6-2802-4FF8-B402-B17526B803BB}" type="slidenum">
              <a:rPr lang="en-GB" smtClean="0"/>
              <a:t>5</a:t>
            </a:fld>
            <a:endParaRPr lang="en-GB"/>
          </a:p>
        </p:txBody>
      </p:sp>
    </p:spTree>
    <p:extLst>
      <p:ext uri="{BB962C8B-B14F-4D97-AF65-F5344CB8AC3E}">
        <p14:creationId xmlns:p14="http://schemas.microsoft.com/office/powerpoint/2010/main" val="4102245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5151F7D4-4E4A-43EE-894A-1D51F2B77756}" type="datetimeFigureOut">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10B1E5B-F59E-48E4-A6D0-41F4E1F1E806}" type="slidenum">
              <a:rPr lang="en-GB" smtClean="0"/>
              <a:t>‹#›</a:t>
            </a:fld>
            <a:endParaRPr lang="en-GB"/>
          </a:p>
        </p:txBody>
      </p:sp>
    </p:spTree>
    <p:extLst>
      <p:ext uri="{BB962C8B-B14F-4D97-AF65-F5344CB8AC3E}">
        <p14:creationId xmlns:p14="http://schemas.microsoft.com/office/powerpoint/2010/main" val="200349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51F7D4-4E4A-43EE-894A-1D51F2B77756}" type="datetimeFigureOut">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10B1E5B-F59E-48E4-A6D0-41F4E1F1E806}" type="slidenum">
              <a:rPr lang="en-GB" smtClean="0"/>
              <a:t>‹#›</a:t>
            </a:fld>
            <a:endParaRPr lang="en-GB"/>
          </a:p>
        </p:txBody>
      </p:sp>
    </p:spTree>
    <p:extLst>
      <p:ext uri="{BB962C8B-B14F-4D97-AF65-F5344CB8AC3E}">
        <p14:creationId xmlns:p14="http://schemas.microsoft.com/office/powerpoint/2010/main" val="3940286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51F7D4-4E4A-43EE-894A-1D51F2B77756}" type="datetimeFigureOut">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10B1E5B-F59E-48E4-A6D0-41F4E1F1E806}" type="slidenum">
              <a:rPr lang="en-GB" smtClean="0"/>
              <a:t>‹#›</a:t>
            </a:fld>
            <a:endParaRPr lang="en-GB"/>
          </a:p>
        </p:txBody>
      </p:sp>
    </p:spTree>
    <p:extLst>
      <p:ext uri="{BB962C8B-B14F-4D97-AF65-F5344CB8AC3E}">
        <p14:creationId xmlns:p14="http://schemas.microsoft.com/office/powerpoint/2010/main" val="2861999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151F7D4-4E4A-43EE-894A-1D51F2B77756}" type="datetimeFigureOut">
              <a:rPr lang="en-GB" smtClean="0"/>
              <a:t>20/03/2026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10B1E5B-F59E-48E4-A6D0-41F4E1F1E806}" type="slidenum">
              <a:rPr lang="en-GB" smtClean="0"/>
              <a:t>‹#›</a:t>
            </a:fld>
            <a:endParaRPr lang="en-GB"/>
          </a:p>
        </p:txBody>
      </p:sp>
    </p:spTree>
    <p:extLst>
      <p:ext uri="{BB962C8B-B14F-4D97-AF65-F5344CB8AC3E}">
        <p14:creationId xmlns:p14="http://schemas.microsoft.com/office/powerpoint/2010/main" val="1664197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151F7D4-4E4A-43EE-894A-1D51F2B77756}" type="datetimeFigureOut">
              <a:rPr lang="en-GB" smtClean="0"/>
              <a:t>20/03/2026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10B1E5B-F59E-48E4-A6D0-41F4E1F1E806}" type="slidenum">
              <a:rPr lang="en-GB" smtClean="0"/>
              <a:t>‹#›</a:t>
            </a:fld>
            <a:endParaRPr lang="en-GB"/>
          </a:p>
        </p:txBody>
      </p:sp>
    </p:spTree>
    <p:extLst>
      <p:ext uri="{BB962C8B-B14F-4D97-AF65-F5344CB8AC3E}">
        <p14:creationId xmlns:p14="http://schemas.microsoft.com/office/powerpoint/2010/main" val="2101200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151F7D4-4E4A-43EE-894A-1D51F2B77756}" type="datetimeFigureOut">
              <a:rPr lang="en-GB" smtClean="0"/>
              <a:t>20/03/2026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10B1E5B-F59E-48E4-A6D0-41F4E1F1E806}" type="slidenum">
              <a:rPr lang="en-GB" smtClean="0"/>
              <a:t>‹#›</a:t>
            </a:fld>
            <a:endParaRPr lang="en-GB"/>
          </a:p>
        </p:txBody>
      </p:sp>
    </p:spTree>
    <p:extLst>
      <p:ext uri="{BB962C8B-B14F-4D97-AF65-F5344CB8AC3E}">
        <p14:creationId xmlns:p14="http://schemas.microsoft.com/office/powerpoint/2010/main" val="1425908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51F7D4-4E4A-43EE-894A-1D51F2B77756}" type="datetimeFigureOut">
              <a:rPr lang="en-GB" smtClean="0"/>
              <a:t>20/03/2026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10B1E5B-F59E-48E4-A6D0-41F4E1F1E806}" type="slidenum">
              <a:rPr lang="en-GB" smtClean="0"/>
              <a:t>‹#›</a:t>
            </a:fld>
            <a:endParaRPr lang="en-GB"/>
          </a:p>
        </p:txBody>
      </p:sp>
    </p:spTree>
    <p:extLst>
      <p:ext uri="{BB962C8B-B14F-4D97-AF65-F5344CB8AC3E}">
        <p14:creationId xmlns:p14="http://schemas.microsoft.com/office/powerpoint/2010/main" val="2119356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151F7D4-4E4A-43EE-894A-1D51F2B77756}" type="datetimeFigureOut">
              <a:rPr lang="en-GB" smtClean="0"/>
              <a:t>20/03/2026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10B1E5B-F59E-48E4-A6D0-41F4E1F1E806}" type="slidenum">
              <a:rPr lang="en-GB" smtClean="0"/>
              <a:t>‹#›</a:t>
            </a:fld>
            <a:endParaRPr lang="en-GB"/>
          </a:p>
        </p:txBody>
      </p:sp>
    </p:spTree>
    <p:extLst>
      <p:ext uri="{BB962C8B-B14F-4D97-AF65-F5344CB8AC3E}">
        <p14:creationId xmlns:p14="http://schemas.microsoft.com/office/powerpoint/2010/main" val="3453959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151F7D4-4E4A-43EE-894A-1D51F2B77756}" type="datetimeFigureOut">
              <a:rPr lang="en-GB" smtClean="0"/>
              <a:t>20/03/2026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10B1E5B-F59E-48E4-A6D0-41F4E1F1E806}" type="slidenum">
              <a:rPr lang="en-GB" smtClean="0"/>
              <a:t>‹#›</a:t>
            </a:fld>
            <a:endParaRPr lang="en-GB"/>
          </a:p>
        </p:txBody>
      </p:sp>
    </p:spTree>
    <p:extLst>
      <p:ext uri="{BB962C8B-B14F-4D97-AF65-F5344CB8AC3E}">
        <p14:creationId xmlns:p14="http://schemas.microsoft.com/office/powerpoint/2010/main" val="1430301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51F7D4-4E4A-43EE-894A-1D51F2B77756}" type="datetimeFigureOut">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10B1E5B-F59E-48E4-A6D0-41F4E1F1E806}" type="slidenum">
              <a:rPr lang="en-GB" smtClean="0"/>
              <a:t>‹#›</a:t>
            </a:fld>
            <a:endParaRPr lang="en-GB"/>
          </a:p>
        </p:txBody>
      </p:sp>
    </p:spTree>
    <p:extLst>
      <p:ext uri="{BB962C8B-B14F-4D97-AF65-F5344CB8AC3E}">
        <p14:creationId xmlns:p14="http://schemas.microsoft.com/office/powerpoint/2010/main" val="42760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51F7D4-4E4A-43EE-894A-1D51F2B77756}" type="datetimeFigureOut">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10B1E5B-F59E-48E4-A6D0-41F4E1F1E806}" type="slidenum">
              <a:rPr lang="en-GB" smtClean="0"/>
              <a:t>‹#›</a:t>
            </a:fld>
            <a:endParaRPr lang="en-GB"/>
          </a:p>
        </p:txBody>
      </p:sp>
    </p:spTree>
    <p:extLst>
      <p:ext uri="{BB962C8B-B14F-4D97-AF65-F5344CB8AC3E}">
        <p14:creationId xmlns:p14="http://schemas.microsoft.com/office/powerpoint/2010/main" val="2693338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5151F7D4-4E4A-43EE-894A-1D51F2B77756}" type="datetimeFigureOut">
              <a:rPr lang="en-GB" smtClean="0"/>
              <a:t>20/03/2026</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410B1E5B-F59E-48E4-A6D0-41F4E1F1E806}" type="slidenum">
              <a:rPr lang="en-GB" smtClean="0"/>
              <a:t>‹#›</a:t>
            </a:fld>
            <a:endParaRPr lang="en-GB"/>
          </a:p>
        </p:txBody>
      </p:sp>
    </p:spTree>
    <p:extLst>
      <p:ext uri="{BB962C8B-B14F-4D97-AF65-F5344CB8AC3E}">
        <p14:creationId xmlns:p14="http://schemas.microsoft.com/office/powerpoint/2010/main" val="8209309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exevalleyfederation.co.uk/Year-3-4-Residential/" TargetMode="External"/><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7BC6A74D-2CD5-27EF-01AA-52EC12095C21}"/>
              </a:ext>
            </a:extLst>
          </p:cNvPr>
          <p:cNvSpPr/>
          <p:nvPr/>
        </p:nvSpPr>
        <p:spPr>
          <a:xfrm>
            <a:off x="164248" y="2812388"/>
            <a:ext cx="3165708" cy="543672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en-GB" sz="1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endParaRPr lang="en-GB" sz="1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r>
              <a:rPr lang="en-GB" sz="1000" dirty="0">
                <a:solidFill>
                  <a:srgbClr val="000000"/>
                </a:solidFill>
                <a:latin typeface="Calibri" panose="020F0502020204030204" pitchFamily="34" charset="0"/>
                <a:ea typeface="Calibri" panose="020F0502020204030204" pitchFamily="34" charset="0"/>
                <a:cs typeface="Calibri" panose="020F0502020204030204" pitchFamily="34" charset="0"/>
              </a:rPr>
              <a:t>On Thursday afternoons over the last four weeks our Years 5 and 6 pupils have had the opportunity to talk to leaders from different religions and beliefs. All nine schools have taken part in the talks and have learned more about the beliefs, celebrations and daily lives of Hindus, Sikhs, Pagans and Humanists. I have been really impressed with the quality of the children’s questions and the thought-provoking comments that they have made. This shows a real deepening understanding of belief systems from around the world and I have really enjoyed facilitating the talks week by week.</a:t>
            </a:r>
          </a:p>
          <a:p>
            <a:pPr algn="just"/>
            <a:endParaRPr lang="en-GB" sz="1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r>
              <a:rPr lang="en-GB" sz="1000" b="1" dirty="0">
                <a:solidFill>
                  <a:srgbClr val="000000"/>
                </a:solidFill>
                <a:latin typeface="Calibri" panose="020F0502020204030204" pitchFamily="34" charset="0"/>
                <a:ea typeface="Calibri" panose="020F0502020204030204" pitchFamily="34" charset="0"/>
                <a:cs typeface="Calibri" panose="020F0502020204030204" pitchFamily="34" charset="0"/>
              </a:rPr>
              <a:t>PRAYER ROOM</a:t>
            </a:r>
          </a:p>
          <a:p>
            <a:pPr algn="just"/>
            <a:r>
              <a:rPr lang="en-GB" sz="1000" dirty="0">
                <a:solidFill>
                  <a:srgbClr val="000000"/>
                </a:solidFill>
                <a:latin typeface="Calibri" panose="020F0502020204030204" pitchFamily="34" charset="0"/>
                <a:ea typeface="Calibri" panose="020F0502020204030204" pitchFamily="34" charset="0"/>
                <a:cs typeface="Calibri" panose="020F0502020204030204" pitchFamily="34" charset="0"/>
              </a:rPr>
              <a:t>Every half term, a group of parents meet to pray for the federation schools. The next prayer room will be on Friday, 27th March at 9.30am at Silverton Evangelical Church [School Road, Silverton EX5 4JH]. Please contact Andy Mathers [apmathers@gmail.com] for more information.</a:t>
            </a:r>
          </a:p>
          <a:p>
            <a:pPr algn="just"/>
            <a:endParaRPr lang="en-GB" sz="1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r>
              <a:rPr lang="en-GB" sz="1000" b="1" dirty="0">
                <a:solidFill>
                  <a:srgbClr val="000000"/>
                </a:solidFill>
                <a:latin typeface="Calibri" panose="020F0502020204030204" pitchFamily="34" charset="0"/>
                <a:ea typeface="Calibri" panose="020F0502020204030204" pitchFamily="34" charset="0"/>
                <a:cs typeface="Calibri" panose="020F0502020204030204" pitchFamily="34" charset="0"/>
              </a:rPr>
              <a:t>YEAR 3 and 4 RESIDENTIAL VISIT</a:t>
            </a:r>
          </a:p>
          <a:p>
            <a:pPr algn="just"/>
            <a:r>
              <a:rPr lang="en-GB" sz="1000" dirty="0">
                <a:solidFill>
                  <a:srgbClr val="000000"/>
                </a:solidFill>
                <a:latin typeface="Calibri" panose="020F0502020204030204" pitchFamily="34" charset="0"/>
                <a:ea typeface="Calibri" panose="020F0502020204030204" pitchFamily="34" charset="0"/>
                <a:cs typeface="Calibri" panose="020F0502020204030204" pitchFamily="34" charset="0"/>
              </a:rPr>
              <a:t>There is now more information about the staff who are going to be going on the residential visit to Dartmoor Zoo on the EVMF website, and can viewed by following this link: </a:t>
            </a:r>
            <a:r>
              <a:rPr lang="en-GB" sz="1000"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3"/>
              </a:rPr>
              <a:t>https://www.exevalleyfederation.co.uk/Year-3-4-Residential/</a:t>
            </a:r>
            <a:endParaRPr lang="en-GB" sz="1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endParaRPr lang="en-GB" sz="1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cxnSp>
        <p:nvCxnSpPr>
          <p:cNvPr id="22" name="Straight Connector 21">
            <a:extLst>
              <a:ext uri="{FF2B5EF4-FFF2-40B4-BE49-F238E27FC236}">
                <a16:creationId xmlns:a16="http://schemas.microsoft.com/office/drawing/2014/main" id="{C8A50405-2FC3-26C1-B9EC-B2E1C6DCF053}"/>
              </a:ext>
            </a:extLst>
          </p:cNvPr>
          <p:cNvCxnSpPr>
            <a:cxnSpLocks/>
          </p:cNvCxnSpPr>
          <p:nvPr/>
        </p:nvCxnSpPr>
        <p:spPr>
          <a:xfrm>
            <a:off x="0" y="2030140"/>
            <a:ext cx="6858000" cy="0"/>
          </a:xfrm>
          <a:prstGeom prst="line">
            <a:avLst/>
          </a:prstGeom>
          <a:ln w="53975">
            <a:solidFill>
              <a:schemeClr val="tx2">
                <a:lumMod val="90000"/>
                <a:lumOff val="10000"/>
              </a:schemeClr>
            </a:solidFill>
          </a:ln>
        </p:spPr>
        <p:style>
          <a:lnRef idx="2">
            <a:schemeClr val="accent1"/>
          </a:lnRef>
          <a:fillRef idx="0">
            <a:schemeClr val="accent1"/>
          </a:fillRef>
          <a:effectRef idx="1">
            <a:schemeClr val="accent1"/>
          </a:effectRef>
          <a:fontRef idx="minor">
            <a:schemeClr val="tx1"/>
          </a:fontRef>
        </p:style>
      </p:cxnSp>
      <p:sp>
        <p:nvSpPr>
          <p:cNvPr id="24" name="Rectangle: Rounded Corners 23">
            <a:extLst>
              <a:ext uri="{FF2B5EF4-FFF2-40B4-BE49-F238E27FC236}">
                <a16:creationId xmlns:a16="http://schemas.microsoft.com/office/drawing/2014/main" id="{48C4F6CB-7201-817E-027E-AA8B7CD1E32D}"/>
              </a:ext>
            </a:extLst>
          </p:cNvPr>
          <p:cNvSpPr/>
          <p:nvPr/>
        </p:nvSpPr>
        <p:spPr>
          <a:xfrm>
            <a:off x="1349299" y="1999169"/>
            <a:ext cx="4159402" cy="258892"/>
          </a:xfrm>
          <a:prstGeom prst="roundRect">
            <a:avLst/>
          </a:prstGeom>
          <a:solidFill>
            <a:schemeClr val="accent1">
              <a:lumMod val="60000"/>
              <a:lumOff val="4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b="1" dirty="0">
                <a:latin typeface="Calibri"/>
                <a:ea typeface="Calibri"/>
                <a:cs typeface="Times New Roman"/>
              </a:rPr>
              <a:t>Sandford School &amp; Nursery Newsletter Friday 20</a:t>
            </a:r>
            <a:r>
              <a:rPr lang="en-GB" sz="1200" b="1" baseline="30000" dirty="0">
                <a:latin typeface="Calibri"/>
                <a:ea typeface="Calibri"/>
                <a:cs typeface="Times New Roman"/>
              </a:rPr>
              <a:t>th</a:t>
            </a:r>
            <a:r>
              <a:rPr lang="en-GB" sz="1200" b="1" dirty="0">
                <a:latin typeface="Calibri"/>
                <a:ea typeface="Calibri"/>
                <a:cs typeface="Times New Roman"/>
              </a:rPr>
              <a:t> March 2026</a:t>
            </a:r>
            <a:r>
              <a:rPr lang="en-GB" sz="1200" b="1" baseline="30000" dirty="0">
                <a:latin typeface="Calibri"/>
                <a:ea typeface="Calibri"/>
                <a:cs typeface="Times New Roman"/>
              </a:rPr>
              <a:t> </a:t>
            </a:r>
            <a:r>
              <a:rPr lang="en-GB" sz="1200" b="1" dirty="0">
                <a:latin typeface="Calibri"/>
                <a:ea typeface="Calibri"/>
                <a:cs typeface="Times New Roman"/>
              </a:rPr>
              <a:t> </a:t>
            </a:r>
            <a:endParaRPr lang="en-GB" sz="1200" dirty="0">
              <a:latin typeface="Calibri"/>
              <a:ea typeface="Calibri"/>
              <a:cs typeface="Times New Roman"/>
            </a:endParaRPr>
          </a:p>
        </p:txBody>
      </p:sp>
      <p:pic>
        <p:nvPicPr>
          <p:cNvPr id="10" name="Picture 9" descr="2024_Clear_Aperture_Media_Exe_Valley_Mr_Jolliffe-16">
            <a:extLst>
              <a:ext uri="{FF2B5EF4-FFF2-40B4-BE49-F238E27FC236}">
                <a16:creationId xmlns:a16="http://schemas.microsoft.com/office/drawing/2014/main" id="{B2706FAC-17AA-B78A-7403-3A74564B144B}"/>
              </a:ext>
            </a:extLst>
          </p:cNvPr>
          <p:cNvPicPr>
            <a:picLocks noChangeAspect="1"/>
          </p:cNvPicPr>
          <p:nvPr/>
        </p:nvPicPr>
        <p:blipFill>
          <a:blip r:embed="rId4" cstate="print">
            <a:extLst>
              <a:ext uri="{28A0092B-C50C-407E-A947-70E740481C1C}">
                <a14:useLocalDpi xmlns:a14="http://schemas.microsoft.com/office/drawing/2010/main" val="0"/>
              </a:ext>
            </a:extLst>
          </a:blip>
          <a:srcRect t="7614"/>
          <a:stretch>
            <a:fillRect/>
          </a:stretch>
        </p:blipFill>
        <p:spPr bwMode="auto">
          <a:xfrm>
            <a:off x="206811" y="2139221"/>
            <a:ext cx="744295" cy="8852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Rounded Corners 4">
            <a:extLst>
              <a:ext uri="{FF2B5EF4-FFF2-40B4-BE49-F238E27FC236}">
                <a16:creationId xmlns:a16="http://schemas.microsoft.com/office/drawing/2014/main" id="{9919616D-DEB1-ED35-4F5C-8674FCD776D5}"/>
              </a:ext>
            </a:extLst>
          </p:cNvPr>
          <p:cNvSpPr/>
          <p:nvPr/>
        </p:nvSpPr>
        <p:spPr>
          <a:xfrm>
            <a:off x="1105275" y="2593900"/>
            <a:ext cx="1418137" cy="436976"/>
          </a:xfrm>
          <a:prstGeom prst="roundRect">
            <a:avLst/>
          </a:prstGeom>
          <a:solidFill>
            <a:schemeClr val="tx2">
              <a:lumMod val="75000"/>
              <a:lumOff val="25000"/>
            </a:schemeClr>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100" b="1" dirty="0">
                <a:latin typeface="Calibri"/>
                <a:ea typeface="Calibri"/>
                <a:cs typeface="Times New Roman"/>
              </a:rPr>
              <a:t>Mr Jolliffe</a:t>
            </a:r>
            <a:endParaRPr lang="en-US" dirty="0"/>
          </a:p>
          <a:p>
            <a:pPr algn="ctr"/>
            <a:r>
              <a:rPr lang="en-GB" sz="1100" b="1" dirty="0">
                <a:latin typeface="Calibri"/>
                <a:ea typeface="Calibri"/>
                <a:cs typeface="Times New Roman"/>
              </a:rPr>
              <a:t>Executive Principal</a:t>
            </a:r>
            <a:endParaRPr lang="en-GB" dirty="0"/>
          </a:p>
        </p:txBody>
      </p:sp>
      <p:pic>
        <p:nvPicPr>
          <p:cNvPr id="12" name="Picture 11">
            <a:extLst>
              <a:ext uri="{FF2B5EF4-FFF2-40B4-BE49-F238E27FC236}">
                <a16:creationId xmlns:a16="http://schemas.microsoft.com/office/drawing/2014/main" id="{286C0CFE-55E9-4C5C-B870-0F5E7F731EDC}"/>
              </a:ext>
            </a:extLst>
          </p:cNvPr>
          <p:cNvPicPr>
            <a:picLocks noChangeAspect="1"/>
          </p:cNvPicPr>
          <p:nvPr/>
        </p:nvPicPr>
        <p:blipFill>
          <a:blip r:embed="rId5"/>
          <a:stretch>
            <a:fillRect/>
          </a:stretch>
        </p:blipFill>
        <p:spPr>
          <a:xfrm>
            <a:off x="0" y="0"/>
            <a:ext cx="6858000" cy="2030140"/>
          </a:xfrm>
          <a:prstGeom prst="rect">
            <a:avLst/>
          </a:prstGeom>
        </p:spPr>
      </p:pic>
      <p:sp>
        <p:nvSpPr>
          <p:cNvPr id="14" name="Rectangle: Rounded Corners 13">
            <a:extLst>
              <a:ext uri="{FF2B5EF4-FFF2-40B4-BE49-F238E27FC236}">
                <a16:creationId xmlns:a16="http://schemas.microsoft.com/office/drawing/2014/main" id="{51599632-BB9B-4392-B805-8FE83346A81E}"/>
              </a:ext>
            </a:extLst>
          </p:cNvPr>
          <p:cNvSpPr/>
          <p:nvPr/>
        </p:nvSpPr>
        <p:spPr>
          <a:xfrm>
            <a:off x="206810" y="8398529"/>
            <a:ext cx="5106595" cy="1350763"/>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GB" sz="10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EVMF PARENT SURVEY</a:t>
            </a:r>
          </a:p>
          <a:p>
            <a:pPr algn="just"/>
            <a:endParaRPr lang="en-GB" sz="10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just"/>
            <a:r>
              <a:rPr lang="en-GB" sz="10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Every year we ask parents for their views about their child’s school and we use this information to help shape our development plans for the coming year. This year, we have made a much shorter survey, with ten questions and two free text sections, in the hope that more parents will be able to contribute their views. A  revised QR code is here, which takes you straight to the survey. The survey will be open until Friday, 20th March. Thank you so much.</a:t>
            </a:r>
            <a:endParaRPr lang="en-GB" sz="1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endParaRPr lang="en-GB" sz="10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3" name="Rectangle: Rounded Corners 12">
            <a:extLst>
              <a:ext uri="{FF2B5EF4-FFF2-40B4-BE49-F238E27FC236}">
                <a16:creationId xmlns:a16="http://schemas.microsoft.com/office/drawing/2014/main" id="{5CB95845-581F-4DA8-80DB-E94AF66FD2B9}"/>
              </a:ext>
            </a:extLst>
          </p:cNvPr>
          <p:cNvSpPr/>
          <p:nvPr/>
        </p:nvSpPr>
        <p:spPr>
          <a:xfrm>
            <a:off x="3481830" y="2867674"/>
            <a:ext cx="3211922" cy="5361924"/>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en-GB" sz="1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r>
              <a:rPr lang="en-GB" sz="1000" dirty="0">
                <a:solidFill>
                  <a:srgbClr val="000000"/>
                </a:solidFill>
                <a:latin typeface="Calibri" panose="020F0502020204030204" pitchFamily="34" charset="0"/>
                <a:ea typeface="Calibri" panose="020F0502020204030204" pitchFamily="34" charset="0"/>
                <a:cs typeface="Calibri" panose="020F0502020204030204" pitchFamily="34" charset="0"/>
              </a:rPr>
              <a:t>The children were delighted on Monday to discover that our new friendship benches had arrived! These have already become a wonderful addition to both playgrounds. A huge thank you to Sandford Storytellers for making this happen so quickly. Our fundraising efforts will continue retrospectively to support this lovely project. On Tuesday, Otter and Creedy enjoyed a very special treat linked to their Geography learning. Jonathan and Gemma Stephens kindly brought in some lambs, giving the children a fantastic hands‑on opportunity to extend their understanding of farms and local agriculture. It was a memorable experience for everyone involved. After school the same day, a group of Year 3/4 pupils represented our school at a netball tournament hosted by Bow Primary School. As always, they demonstrated excellent teamwork and made us incredibly proud. On Thursday, our Year 5/6 children were joined by pupils from </a:t>
            </a:r>
            <a:r>
              <a:rPr lang="en-GB" sz="1000" dirty="0" err="1">
                <a:solidFill>
                  <a:srgbClr val="000000"/>
                </a:solidFill>
                <a:latin typeface="Calibri" panose="020F0502020204030204" pitchFamily="34" charset="0"/>
                <a:ea typeface="Calibri" panose="020F0502020204030204" pitchFamily="34" charset="0"/>
                <a:cs typeface="Calibri" panose="020F0502020204030204" pitchFamily="34" charset="0"/>
              </a:rPr>
              <a:t>Brampford</a:t>
            </a:r>
            <a:r>
              <a:rPr lang="en-GB" sz="1000" dirty="0">
                <a:solidFill>
                  <a:srgbClr val="000000"/>
                </a:solidFill>
                <a:latin typeface="Calibri" panose="020F0502020204030204" pitchFamily="34" charset="0"/>
                <a:ea typeface="Calibri" panose="020F0502020204030204" pitchFamily="34" charset="0"/>
                <a:cs typeface="Calibri" panose="020F0502020204030204" pitchFamily="34" charset="0"/>
              </a:rPr>
              <a:t> Speke for a practical session on map reading and compass skills, followed by a walk in the beautiful spring sunshine. This was a great introduction to outdoor navigation and a great opportunity to collaborate with another school. Looking ahead, Year 6 will be taking on the challenge of a 10‑mile training walk in Thorverton next week, preparing them for the 16‑mile Exmoor Challenge in May. Finally, on Friday, the children supported Comic Relief by wearing something red. Thank you, as always, for your generosity and support for such important causes.</a:t>
            </a:r>
          </a:p>
        </p:txBody>
      </p:sp>
      <p:sp>
        <p:nvSpPr>
          <p:cNvPr id="11" name="Rectangle: Rounded Corners 10">
            <a:extLst>
              <a:ext uri="{FF2B5EF4-FFF2-40B4-BE49-F238E27FC236}">
                <a16:creationId xmlns:a16="http://schemas.microsoft.com/office/drawing/2014/main" id="{8460E869-77BE-494D-CCF9-7834E857A538}"/>
              </a:ext>
            </a:extLst>
          </p:cNvPr>
          <p:cNvSpPr/>
          <p:nvPr/>
        </p:nvSpPr>
        <p:spPr>
          <a:xfrm>
            <a:off x="4425658" y="2593900"/>
            <a:ext cx="1417646" cy="436977"/>
          </a:xfrm>
          <a:prstGeom prst="roundRect">
            <a:avLst/>
          </a:prstGeom>
          <a:solidFill>
            <a:schemeClr val="tx2">
              <a:lumMod val="75000"/>
              <a:lumOff val="25000"/>
            </a:schemeClr>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100" b="1">
                <a:latin typeface="Calibri"/>
                <a:ea typeface="Calibri"/>
                <a:cs typeface="Times New Roman"/>
              </a:rPr>
              <a:t>Mrs Fee</a:t>
            </a:r>
          </a:p>
          <a:p>
            <a:pPr algn="ctr"/>
            <a:r>
              <a:rPr lang="en-GB" sz="1100" b="1">
                <a:latin typeface="Calibri"/>
                <a:ea typeface="Calibri"/>
                <a:cs typeface="Times New Roman"/>
              </a:rPr>
              <a:t>Head of School</a:t>
            </a:r>
          </a:p>
        </p:txBody>
      </p:sp>
      <p:pic>
        <p:nvPicPr>
          <p:cNvPr id="4" name="Picture 3" descr="A person wearing glasses smiling&#10;&#10;AI-generated content may be incorrect.">
            <a:extLst>
              <a:ext uri="{FF2B5EF4-FFF2-40B4-BE49-F238E27FC236}">
                <a16:creationId xmlns:a16="http://schemas.microsoft.com/office/drawing/2014/main" id="{6C154D2C-239F-9F95-2328-DE0716AC81F4}"/>
              </a:ext>
            </a:extLst>
          </p:cNvPr>
          <p:cNvPicPr>
            <a:picLocks noChangeAspect="1"/>
          </p:cNvPicPr>
          <p:nvPr/>
        </p:nvPicPr>
        <p:blipFill>
          <a:blip r:embed="rId6"/>
          <a:stretch>
            <a:fillRect/>
          </a:stretch>
        </p:blipFill>
        <p:spPr>
          <a:xfrm>
            <a:off x="5953125" y="2138050"/>
            <a:ext cx="656517" cy="8932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Picture 17">
            <a:extLst>
              <a:ext uri="{FF2B5EF4-FFF2-40B4-BE49-F238E27FC236}">
                <a16:creationId xmlns:a16="http://schemas.microsoft.com/office/drawing/2014/main" id="{C17861C1-B6B7-471F-9619-EA25C51307EE}"/>
              </a:ext>
            </a:extLst>
          </p:cNvPr>
          <p:cNvPicPr/>
          <p:nvPr/>
        </p:nvPicPr>
        <p:blipFill>
          <a:blip r:embed="rId7" cstate="print">
            <a:extLst>
              <a:ext uri="{28A0092B-C50C-407E-A947-70E740481C1C}">
                <a14:useLocalDpi xmlns:a14="http://schemas.microsoft.com/office/drawing/2010/main" val="0"/>
              </a:ext>
            </a:extLst>
          </a:blip>
          <a:stretch>
            <a:fillRect/>
          </a:stretch>
        </p:blipFill>
        <p:spPr>
          <a:xfrm>
            <a:off x="5432404" y="8554473"/>
            <a:ext cx="1041441" cy="996815"/>
          </a:xfrm>
          <a:prstGeom prst="rect">
            <a:avLst/>
          </a:prstGeom>
        </p:spPr>
      </p:pic>
    </p:spTree>
    <p:extLst>
      <p:ext uri="{BB962C8B-B14F-4D97-AF65-F5344CB8AC3E}">
        <p14:creationId xmlns:p14="http://schemas.microsoft.com/office/powerpoint/2010/main" val="2211619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
            <a:extLst>
              <a:ext uri="{FF2B5EF4-FFF2-40B4-BE49-F238E27FC236}">
                <a16:creationId xmlns:a16="http://schemas.microsoft.com/office/drawing/2014/main" id="{879394DB-87C0-FF95-0F84-78B7BF74FD9F}"/>
              </a:ext>
            </a:extLst>
          </p:cNvPr>
          <p:cNvSpPr txBox="1"/>
          <p:nvPr/>
        </p:nvSpPr>
        <p:spPr>
          <a:xfrm>
            <a:off x="-9764" y="276342"/>
            <a:ext cx="6858000" cy="584775"/>
          </a:xfrm>
          <a:prstGeom prst="rect">
            <a:avLst/>
          </a:prstGeom>
          <a:solidFill>
            <a:schemeClr val="bg1"/>
          </a:solidFill>
          <a:ln w="76200">
            <a:no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3200" b="1" dirty="0">
                <a:solidFill>
                  <a:srgbClr val="002060"/>
                </a:solidFill>
                <a:effectLst>
                  <a:outerShdw blurRad="38100" dist="25400" dir="5400000" algn="ctr">
                    <a:srgbClr val="6E747A">
                      <a:alpha val="43000"/>
                    </a:srgbClr>
                  </a:outerShdw>
                </a:effectLst>
                <a:latin typeface="Calibri" panose="020F0502020204030204" pitchFamily="34" charset="0"/>
                <a:ea typeface="Calibri" panose="020F0502020204030204" pitchFamily="34" charset="0"/>
                <a:cs typeface="Calibri" panose="020F0502020204030204" pitchFamily="34" charset="0"/>
              </a:rPr>
              <a:t>This week in school…</a:t>
            </a:r>
            <a:endParaRPr lang="en-GB" sz="32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2BCDE0AC-0FC8-4C5A-9060-2519B65D46AD}"/>
              </a:ext>
            </a:extLst>
          </p:cNvPr>
          <p:cNvPicPr>
            <a:picLocks noChangeAspect="1"/>
          </p:cNvPicPr>
          <p:nvPr/>
        </p:nvPicPr>
        <p:blipFill>
          <a:blip r:embed="rId2"/>
          <a:stretch>
            <a:fillRect/>
          </a:stretch>
        </p:blipFill>
        <p:spPr>
          <a:xfrm>
            <a:off x="598622" y="1013022"/>
            <a:ext cx="5660756" cy="2727845"/>
          </a:xfrm>
          <a:prstGeom prst="rect">
            <a:avLst/>
          </a:prstGeom>
        </p:spPr>
      </p:pic>
      <p:pic>
        <p:nvPicPr>
          <p:cNvPr id="6" name="Picture 5">
            <a:extLst>
              <a:ext uri="{FF2B5EF4-FFF2-40B4-BE49-F238E27FC236}">
                <a16:creationId xmlns:a16="http://schemas.microsoft.com/office/drawing/2014/main" id="{9CB7F67E-5709-47D8-85FD-FAB42FDA3F34}"/>
              </a:ext>
            </a:extLst>
          </p:cNvPr>
          <p:cNvPicPr>
            <a:picLocks noChangeAspect="1"/>
          </p:cNvPicPr>
          <p:nvPr/>
        </p:nvPicPr>
        <p:blipFill>
          <a:blip r:embed="rId3"/>
          <a:stretch>
            <a:fillRect/>
          </a:stretch>
        </p:blipFill>
        <p:spPr>
          <a:xfrm>
            <a:off x="588858" y="5095215"/>
            <a:ext cx="5660756" cy="2746921"/>
          </a:xfrm>
          <a:prstGeom prst="rect">
            <a:avLst/>
          </a:prstGeom>
        </p:spPr>
      </p:pic>
      <p:sp>
        <p:nvSpPr>
          <p:cNvPr id="7" name="TextBox 6">
            <a:extLst>
              <a:ext uri="{FF2B5EF4-FFF2-40B4-BE49-F238E27FC236}">
                <a16:creationId xmlns:a16="http://schemas.microsoft.com/office/drawing/2014/main" id="{7E98ACCF-3FF9-4073-BC50-D5893A51870C}"/>
              </a:ext>
            </a:extLst>
          </p:cNvPr>
          <p:cNvSpPr txBox="1"/>
          <p:nvPr/>
        </p:nvSpPr>
        <p:spPr>
          <a:xfrm>
            <a:off x="142498" y="4040097"/>
            <a:ext cx="6553476" cy="707886"/>
          </a:xfrm>
          <a:prstGeom prst="rect">
            <a:avLst/>
          </a:prstGeom>
          <a:solidFill>
            <a:schemeClr val="accent6">
              <a:lumMod val="20000"/>
              <a:lumOff val="80000"/>
            </a:schemeClr>
          </a:solidFill>
          <a:ln w="57150">
            <a:solidFill>
              <a:schemeClr val="accent5">
                <a:lumMod val="60000"/>
                <a:lumOff val="40000"/>
              </a:schemeClr>
            </a:solidFill>
          </a:ln>
        </p:spPr>
        <p:txBody>
          <a:bodyPr wrap="square" rtlCol="0">
            <a:spAutoFit/>
          </a:bodyPr>
          <a:lstStyle/>
          <a:p>
            <a:pPr algn="just"/>
            <a:r>
              <a:rPr lang="en-GB" sz="1000" dirty="0">
                <a:latin typeface="Calibri" panose="020F0502020204030204" pitchFamily="34" charset="0"/>
                <a:ea typeface="Calibri" panose="020F0502020204030204" pitchFamily="34" charset="0"/>
                <a:cs typeface="Calibri" panose="020F0502020204030204" pitchFamily="34" charset="0"/>
              </a:rPr>
              <a:t>On a sunny Tuesday afternoon Jonathan and Gemma kindly brought in a five year old sheep with its two lambs as well as four tame lambs for the Creedy and Otter children to touch and ask questions to find out more about sheep farming. The Creedy children were fascinated and asked lots of interesting questions and found out that George’s farm has 500 steers and 800 sheep who have had about 1,600 lambs over the last few months. </a:t>
            </a:r>
          </a:p>
        </p:txBody>
      </p:sp>
      <p:sp>
        <p:nvSpPr>
          <p:cNvPr id="8" name="TextBox 7">
            <a:extLst>
              <a:ext uri="{FF2B5EF4-FFF2-40B4-BE49-F238E27FC236}">
                <a16:creationId xmlns:a16="http://schemas.microsoft.com/office/drawing/2014/main" id="{44428D1F-B5EF-41CA-8B24-844D3F48E2C7}"/>
              </a:ext>
            </a:extLst>
          </p:cNvPr>
          <p:cNvSpPr txBox="1"/>
          <p:nvPr/>
        </p:nvSpPr>
        <p:spPr>
          <a:xfrm>
            <a:off x="152262" y="8152330"/>
            <a:ext cx="6553476" cy="1477328"/>
          </a:xfrm>
          <a:prstGeom prst="rect">
            <a:avLst/>
          </a:prstGeom>
          <a:solidFill>
            <a:schemeClr val="accent6">
              <a:lumMod val="20000"/>
              <a:lumOff val="80000"/>
            </a:schemeClr>
          </a:solidFill>
          <a:ln w="57150">
            <a:solidFill>
              <a:schemeClr val="accent5">
                <a:lumMod val="60000"/>
                <a:lumOff val="40000"/>
              </a:schemeClr>
            </a:solidFill>
          </a:ln>
        </p:spPr>
        <p:txBody>
          <a:bodyPr wrap="square" rtlCol="0">
            <a:spAutoFit/>
          </a:bodyPr>
          <a:lstStyle/>
          <a:p>
            <a:pPr algn="just"/>
            <a:r>
              <a:rPr lang="en-GB" sz="1000" dirty="0">
                <a:latin typeface="Calibri" panose="020F0502020204030204" pitchFamily="34" charset="0"/>
                <a:ea typeface="Calibri" panose="020F0502020204030204" pitchFamily="34" charset="0"/>
                <a:cs typeface="Calibri" panose="020F0502020204030204" pitchFamily="34" charset="0"/>
              </a:rPr>
              <a:t>The Creedy children were able to bottle feed the four tame lambs which they thoroughly enjoyed. The Otter children touched the oily lanolin wool of the lambs and sheep and watched the lambs feeding from their mother sheep. The children wondered why the sheep had lots of different colours on the wool on its back and Johnathan explained that it told him how many lambs the ewe was expecting and that the number was put on the ewe and her lambs once they were born so they could be matched up together in the field if they got separated. </a:t>
            </a:r>
          </a:p>
          <a:p>
            <a:pPr algn="just"/>
            <a:endParaRPr lang="en-GB" sz="1000" dirty="0">
              <a:latin typeface="Calibri" panose="020F0502020204030204" pitchFamily="34" charset="0"/>
              <a:ea typeface="Calibri" panose="020F0502020204030204" pitchFamily="34" charset="0"/>
              <a:cs typeface="Calibri" panose="020F0502020204030204" pitchFamily="34" charset="0"/>
            </a:endParaRPr>
          </a:p>
          <a:p>
            <a:pPr algn="just"/>
            <a:r>
              <a:rPr lang="en-GB" sz="1000" dirty="0">
                <a:latin typeface="Calibri" panose="020F0502020204030204" pitchFamily="34" charset="0"/>
                <a:ea typeface="Calibri" panose="020F0502020204030204" pitchFamily="34" charset="0"/>
                <a:cs typeface="Calibri" panose="020F0502020204030204" pitchFamily="34" charset="0"/>
              </a:rPr>
              <a:t>We are very grateful to Gemma and Jonathan for their time at this very busy time of the year for them, and their interesting explanations to the children about sheep farming, and to the sheep and lambs for being so friendly and well behaved at school. A wonderful hands-on learning experience.</a:t>
            </a:r>
          </a:p>
        </p:txBody>
      </p:sp>
    </p:spTree>
    <p:extLst>
      <p:ext uri="{BB962C8B-B14F-4D97-AF65-F5344CB8AC3E}">
        <p14:creationId xmlns:p14="http://schemas.microsoft.com/office/powerpoint/2010/main" val="527062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20DE926-4C02-412D-BF32-8357C81B6A8B}"/>
              </a:ext>
            </a:extLst>
          </p:cNvPr>
          <p:cNvSpPr txBox="1"/>
          <p:nvPr/>
        </p:nvSpPr>
        <p:spPr>
          <a:xfrm>
            <a:off x="348343" y="687977"/>
            <a:ext cx="6156960" cy="2246769"/>
          </a:xfrm>
          <a:prstGeom prst="rect">
            <a:avLst/>
          </a:prstGeom>
          <a:solidFill>
            <a:schemeClr val="bg1"/>
          </a:solidFill>
          <a:ln w="76200">
            <a:solidFill>
              <a:schemeClr val="tx2">
                <a:lumMod val="10000"/>
                <a:lumOff val="90000"/>
              </a:schemeClr>
            </a:solidFill>
          </a:ln>
        </p:spPr>
        <p:txBody>
          <a:bodyPr wrap="square" rtlCol="0">
            <a:spAutoFit/>
          </a:bodyPr>
          <a:lstStyle/>
          <a:p>
            <a:pPr algn="just"/>
            <a:r>
              <a:rPr lang="en-GB" sz="1400" dirty="0">
                <a:latin typeface="Calibri" panose="020F0502020204030204" pitchFamily="34" charset="0"/>
                <a:ea typeface="Calibri" panose="020F0502020204030204" pitchFamily="34" charset="0"/>
                <a:cs typeface="Calibri" panose="020F0502020204030204" pitchFamily="34" charset="0"/>
              </a:rPr>
              <a:t>Tavy class have been enjoying the sunshine this week and have been enjoying some learning activities outside. The Year 2s have been learning about temperature and using thermometers in Maths and they had lots of fun taking the temperature in different parts of the school including the staffroom fridge! The Year 3s have been learning about fractions in Maths. The children have been enjoying their English work on Fantastic Mr Fox and the focus this week has been on punctuation. In science the Year 1 and 2s have been learning about pesticide this week and they had lots of fun doing an experiment using powder paint for the pesticide, plastic animals and watching what happens to the pesticide when it rains. P.E outside the sunshine has also been a lot more fun! </a:t>
            </a:r>
          </a:p>
        </p:txBody>
      </p:sp>
      <p:pic>
        <p:nvPicPr>
          <p:cNvPr id="6" name="Picture 5">
            <a:extLst>
              <a:ext uri="{FF2B5EF4-FFF2-40B4-BE49-F238E27FC236}">
                <a16:creationId xmlns:a16="http://schemas.microsoft.com/office/drawing/2014/main" id="{58570798-CBA9-4565-A7B6-83A0375187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309" y="3335382"/>
            <a:ext cx="5617028" cy="5617028"/>
          </a:xfrm>
          <a:prstGeom prst="rect">
            <a:avLst/>
          </a:prstGeom>
        </p:spPr>
      </p:pic>
    </p:spTree>
    <p:extLst>
      <p:ext uri="{BB962C8B-B14F-4D97-AF65-F5344CB8AC3E}">
        <p14:creationId xmlns:p14="http://schemas.microsoft.com/office/powerpoint/2010/main" val="2600094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1497303-E7C4-46C2-9950-542B63678405}"/>
              </a:ext>
            </a:extLst>
          </p:cNvPr>
          <p:cNvPicPr>
            <a:picLocks noChangeAspect="1"/>
          </p:cNvPicPr>
          <p:nvPr/>
        </p:nvPicPr>
        <p:blipFill rotWithShape="1">
          <a:blip r:embed="rId2"/>
          <a:srcRect b="9618"/>
          <a:stretch/>
        </p:blipFill>
        <p:spPr>
          <a:xfrm>
            <a:off x="2269172" y="2776322"/>
            <a:ext cx="1371478" cy="150202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2" name="TextBox 1">
            <a:extLst>
              <a:ext uri="{FF2B5EF4-FFF2-40B4-BE49-F238E27FC236}">
                <a16:creationId xmlns:a16="http://schemas.microsoft.com/office/drawing/2014/main" id="{B761473C-9445-4A39-9E14-2590CFA07810}"/>
              </a:ext>
            </a:extLst>
          </p:cNvPr>
          <p:cNvSpPr txBox="1"/>
          <p:nvPr/>
        </p:nvSpPr>
        <p:spPr>
          <a:xfrm>
            <a:off x="295835" y="76291"/>
            <a:ext cx="6266330" cy="1384995"/>
          </a:xfrm>
          <a:prstGeom prst="rect">
            <a:avLst/>
          </a:prstGeom>
          <a:solidFill>
            <a:schemeClr val="accent5">
              <a:lumMod val="20000"/>
              <a:lumOff val="80000"/>
            </a:schemeClr>
          </a:solidFill>
          <a:ln w="57150">
            <a:solidFill>
              <a:srgbClr val="00B0F0"/>
            </a:solidFill>
          </a:ln>
        </p:spPr>
        <p:txBody>
          <a:bodyPr wrap="square" rtlCol="0">
            <a:spAutoFit/>
          </a:bodyPr>
          <a:lstStyle/>
          <a:p>
            <a:pPr algn="just"/>
            <a:r>
              <a:rPr lang="en-GB" sz="1400" dirty="0">
                <a:latin typeface="Calibri" panose="020F0502020204030204" pitchFamily="34" charset="0"/>
                <a:ea typeface="Calibri" panose="020F0502020204030204" pitchFamily="34" charset="0"/>
                <a:cs typeface="Calibri" panose="020F0502020204030204" pitchFamily="34" charset="0"/>
              </a:rPr>
              <a:t>On Tuesday, our Year 6 pupils welcomed a visit from QE, helping to support a smooth and confident transition ahead of September. Later in the week, Years 5 and 6 joined children from </a:t>
            </a:r>
            <a:r>
              <a:rPr lang="en-GB" sz="1400" dirty="0" err="1">
                <a:latin typeface="Calibri" panose="020F0502020204030204" pitchFamily="34" charset="0"/>
                <a:ea typeface="Calibri" panose="020F0502020204030204" pitchFamily="34" charset="0"/>
                <a:cs typeface="Calibri" panose="020F0502020204030204" pitchFamily="34" charset="0"/>
              </a:rPr>
              <a:t>Brampford</a:t>
            </a:r>
            <a:r>
              <a:rPr lang="en-GB" sz="1400" dirty="0">
                <a:latin typeface="Calibri" panose="020F0502020204030204" pitchFamily="34" charset="0"/>
                <a:ea typeface="Calibri" panose="020F0502020204030204" pitchFamily="34" charset="0"/>
                <a:cs typeface="Calibri" panose="020F0502020204030204" pitchFamily="34" charset="0"/>
              </a:rPr>
              <a:t> Speke for a fantastic 8 km walk in preparation for the Exmoor Challenge, which some of our pupils will be taking part in during the summer term. Blessed with magnificent spring sunshine, the children had a wonderful time while developing their map-reading and compass skills.</a:t>
            </a:r>
          </a:p>
        </p:txBody>
      </p:sp>
      <p:sp>
        <p:nvSpPr>
          <p:cNvPr id="3" name="TextBox 2">
            <a:extLst>
              <a:ext uri="{FF2B5EF4-FFF2-40B4-BE49-F238E27FC236}">
                <a16:creationId xmlns:a16="http://schemas.microsoft.com/office/drawing/2014/main" id="{821C8A0B-36A1-48B0-85AB-961E459849B8}"/>
              </a:ext>
            </a:extLst>
          </p:cNvPr>
          <p:cNvSpPr txBox="1"/>
          <p:nvPr/>
        </p:nvSpPr>
        <p:spPr>
          <a:xfrm>
            <a:off x="295835" y="4386082"/>
            <a:ext cx="6266330" cy="1169551"/>
          </a:xfrm>
          <a:prstGeom prst="rect">
            <a:avLst/>
          </a:prstGeom>
          <a:solidFill>
            <a:schemeClr val="accent5">
              <a:lumMod val="20000"/>
              <a:lumOff val="80000"/>
            </a:schemeClr>
          </a:solidFill>
          <a:ln w="57150">
            <a:solidFill>
              <a:srgbClr val="00B0F0"/>
            </a:solidFill>
          </a:ln>
        </p:spPr>
        <p:txBody>
          <a:bodyPr wrap="square" rtlCol="0">
            <a:spAutoFit/>
          </a:bodyPr>
          <a:lstStyle/>
          <a:p>
            <a:pPr algn="just"/>
            <a:r>
              <a:rPr lang="en-GB" sz="1400" dirty="0">
                <a:latin typeface="Calibri" panose="020F0502020204030204" pitchFamily="34" charset="0"/>
                <a:ea typeface="Calibri" panose="020F0502020204030204" pitchFamily="34" charset="0"/>
                <a:cs typeface="Calibri" panose="020F0502020204030204" pitchFamily="34" charset="0"/>
              </a:rPr>
              <a:t>Year 4 have also been working incredibly hard on their fractions this week and thoroughly enjoyed an afternoon of Forest School with Mrs Perry on Thursday. They also took time to reflect on their learning over the past few weeks and have written entries for this week’s newsletter. We hope you enjoy reading all about our Dart adventures below.</a:t>
            </a:r>
          </a:p>
        </p:txBody>
      </p:sp>
      <p:pic>
        <p:nvPicPr>
          <p:cNvPr id="5" name="Picture 4">
            <a:extLst>
              <a:ext uri="{FF2B5EF4-FFF2-40B4-BE49-F238E27FC236}">
                <a16:creationId xmlns:a16="http://schemas.microsoft.com/office/drawing/2014/main" id="{14342885-AC51-4FF5-B3B7-CA75C3418AA3}"/>
              </a:ext>
            </a:extLst>
          </p:cNvPr>
          <p:cNvPicPr>
            <a:picLocks noChangeAspect="1"/>
          </p:cNvPicPr>
          <p:nvPr/>
        </p:nvPicPr>
        <p:blipFill>
          <a:blip r:embed="rId3"/>
          <a:stretch>
            <a:fillRect/>
          </a:stretch>
        </p:blipFill>
        <p:spPr>
          <a:xfrm>
            <a:off x="261229" y="5839465"/>
            <a:ext cx="2490315" cy="3801007"/>
          </a:xfrm>
          <a:prstGeom prst="rect">
            <a:avLst/>
          </a:prstGeom>
        </p:spPr>
      </p:pic>
      <p:pic>
        <p:nvPicPr>
          <p:cNvPr id="7" name="Picture 6">
            <a:extLst>
              <a:ext uri="{FF2B5EF4-FFF2-40B4-BE49-F238E27FC236}">
                <a16:creationId xmlns:a16="http://schemas.microsoft.com/office/drawing/2014/main" id="{DC5A41F5-1D9D-475F-8993-CDF19078B752}"/>
              </a:ext>
            </a:extLst>
          </p:cNvPr>
          <p:cNvPicPr>
            <a:picLocks noChangeAspect="1"/>
          </p:cNvPicPr>
          <p:nvPr/>
        </p:nvPicPr>
        <p:blipFill>
          <a:blip r:embed="rId4"/>
          <a:stretch>
            <a:fillRect/>
          </a:stretch>
        </p:blipFill>
        <p:spPr>
          <a:xfrm>
            <a:off x="3008640" y="5859562"/>
            <a:ext cx="2333566" cy="1904445"/>
          </a:xfrm>
          <a:prstGeom prst="rect">
            <a:avLst/>
          </a:prstGeom>
        </p:spPr>
      </p:pic>
      <p:pic>
        <p:nvPicPr>
          <p:cNvPr id="9" name="Picture 8">
            <a:extLst>
              <a:ext uri="{FF2B5EF4-FFF2-40B4-BE49-F238E27FC236}">
                <a16:creationId xmlns:a16="http://schemas.microsoft.com/office/drawing/2014/main" id="{CA3BACAC-14D1-4E4C-80A8-FF505B7B4064}"/>
              </a:ext>
            </a:extLst>
          </p:cNvPr>
          <p:cNvPicPr>
            <a:picLocks noChangeAspect="1"/>
          </p:cNvPicPr>
          <p:nvPr/>
        </p:nvPicPr>
        <p:blipFill>
          <a:blip r:embed="rId5"/>
          <a:stretch>
            <a:fillRect/>
          </a:stretch>
        </p:blipFill>
        <p:spPr>
          <a:xfrm>
            <a:off x="4006590" y="7882366"/>
            <a:ext cx="2590181" cy="1904445"/>
          </a:xfrm>
          <a:prstGeom prst="rect">
            <a:avLst/>
          </a:prstGeom>
        </p:spPr>
      </p:pic>
      <p:pic>
        <p:nvPicPr>
          <p:cNvPr id="11" name="Picture 10">
            <a:extLst>
              <a:ext uri="{FF2B5EF4-FFF2-40B4-BE49-F238E27FC236}">
                <a16:creationId xmlns:a16="http://schemas.microsoft.com/office/drawing/2014/main" id="{03850A10-9595-4209-931D-863F22BE9A64}"/>
              </a:ext>
            </a:extLst>
          </p:cNvPr>
          <p:cNvPicPr>
            <a:picLocks noChangeAspect="1"/>
          </p:cNvPicPr>
          <p:nvPr/>
        </p:nvPicPr>
        <p:blipFill>
          <a:blip r:embed="rId6"/>
          <a:stretch>
            <a:fillRect/>
          </a:stretch>
        </p:blipFill>
        <p:spPr>
          <a:xfrm>
            <a:off x="333419" y="1858687"/>
            <a:ext cx="2109548" cy="150201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3" name="Picture 12">
            <a:extLst>
              <a:ext uri="{FF2B5EF4-FFF2-40B4-BE49-F238E27FC236}">
                <a16:creationId xmlns:a16="http://schemas.microsoft.com/office/drawing/2014/main" id="{6EF59036-C025-4A8F-AFC1-4964726D052C}"/>
              </a:ext>
            </a:extLst>
          </p:cNvPr>
          <p:cNvPicPr>
            <a:picLocks noChangeAspect="1"/>
          </p:cNvPicPr>
          <p:nvPr/>
        </p:nvPicPr>
        <p:blipFill>
          <a:blip r:embed="rId7"/>
          <a:stretch>
            <a:fillRect/>
          </a:stretch>
        </p:blipFill>
        <p:spPr>
          <a:xfrm>
            <a:off x="3199893" y="1627911"/>
            <a:ext cx="1197683" cy="152383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7" name="Picture 16">
            <a:extLst>
              <a:ext uri="{FF2B5EF4-FFF2-40B4-BE49-F238E27FC236}">
                <a16:creationId xmlns:a16="http://schemas.microsoft.com/office/drawing/2014/main" id="{7ACF276B-AD41-4B74-8D61-3B7CE32BB27A}"/>
              </a:ext>
            </a:extLst>
          </p:cNvPr>
          <p:cNvPicPr>
            <a:picLocks noChangeAspect="1"/>
          </p:cNvPicPr>
          <p:nvPr/>
        </p:nvPicPr>
        <p:blipFill>
          <a:blip r:embed="rId8"/>
          <a:stretch>
            <a:fillRect/>
          </a:stretch>
        </p:blipFill>
        <p:spPr>
          <a:xfrm>
            <a:off x="4588829" y="1611722"/>
            <a:ext cx="1952707" cy="255887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8" name="TextBox 17">
            <a:extLst>
              <a:ext uri="{FF2B5EF4-FFF2-40B4-BE49-F238E27FC236}">
                <a16:creationId xmlns:a16="http://schemas.microsoft.com/office/drawing/2014/main" id="{FC59EA52-C5CC-4608-8E79-BDA34B964DA0}"/>
              </a:ext>
            </a:extLst>
          </p:cNvPr>
          <p:cNvSpPr txBox="1"/>
          <p:nvPr/>
        </p:nvSpPr>
        <p:spPr>
          <a:xfrm rot="1249127">
            <a:off x="1855618" y="5841043"/>
            <a:ext cx="993232" cy="276999"/>
          </a:xfrm>
          <a:prstGeom prst="rect">
            <a:avLst/>
          </a:prstGeom>
          <a:solidFill>
            <a:schemeClr val="accent6">
              <a:lumMod val="20000"/>
              <a:lumOff val="80000"/>
            </a:schemeClr>
          </a:solidFill>
          <a:ln w="12700">
            <a:solidFill>
              <a:srgbClr val="7030A0"/>
            </a:solidFill>
          </a:ln>
        </p:spPr>
        <p:txBody>
          <a:bodyPr wrap="square" rtlCol="0">
            <a:spAutoFit/>
          </a:bodyPr>
          <a:lstStyle/>
          <a:p>
            <a:pPr algn="ctr"/>
            <a:r>
              <a:rPr lang="en-GB" sz="1200" dirty="0">
                <a:latin typeface="Calibri" panose="020F0502020204030204" pitchFamily="34" charset="0"/>
                <a:ea typeface="Calibri" panose="020F0502020204030204" pitchFamily="34" charset="0"/>
                <a:cs typeface="Calibri" panose="020F0502020204030204" pitchFamily="34" charset="0"/>
              </a:rPr>
              <a:t>By Isaac ❤️</a:t>
            </a:r>
          </a:p>
        </p:txBody>
      </p:sp>
      <p:sp>
        <p:nvSpPr>
          <p:cNvPr id="21" name="TextBox 20">
            <a:extLst>
              <a:ext uri="{FF2B5EF4-FFF2-40B4-BE49-F238E27FC236}">
                <a16:creationId xmlns:a16="http://schemas.microsoft.com/office/drawing/2014/main" id="{54D69391-DAE6-448F-84CC-750AC7215C75}"/>
              </a:ext>
            </a:extLst>
          </p:cNvPr>
          <p:cNvSpPr txBox="1"/>
          <p:nvPr/>
        </p:nvSpPr>
        <p:spPr>
          <a:xfrm>
            <a:off x="5102686" y="5721062"/>
            <a:ext cx="993232" cy="276999"/>
          </a:xfrm>
          <a:prstGeom prst="rect">
            <a:avLst/>
          </a:prstGeom>
          <a:solidFill>
            <a:schemeClr val="accent6">
              <a:lumMod val="20000"/>
              <a:lumOff val="80000"/>
            </a:schemeClr>
          </a:solidFill>
          <a:ln w="12700">
            <a:solidFill>
              <a:srgbClr val="7030A0"/>
            </a:solidFill>
          </a:ln>
        </p:spPr>
        <p:txBody>
          <a:bodyPr wrap="square" rtlCol="0">
            <a:spAutoFit/>
          </a:bodyPr>
          <a:lstStyle/>
          <a:p>
            <a:pPr algn="ctr"/>
            <a:r>
              <a:rPr lang="en-GB" sz="1200" dirty="0">
                <a:latin typeface="Calibri" panose="020F0502020204030204" pitchFamily="34" charset="0"/>
                <a:ea typeface="Calibri" panose="020F0502020204030204" pitchFamily="34" charset="0"/>
                <a:cs typeface="Calibri" panose="020F0502020204030204" pitchFamily="34" charset="0"/>
              </a:rPr>
              <a:t>By </a:t>
            </a:r>
            <a:r>
              <a:rPr lang="en-GB" sz="1200" dirty="0" err="1">
                <a:latin typeface="Calibri" panose="020F0502020204030204" pitchFamily="34" charset="0"/>
                <a:ea typeface="Calibri" panose="020F0502020204030204" pitchFamily="34" charset="0"/>
                <a:cs typeface="Calibri" panose="020F0502020204030204" pitchFamily="34" charset="0"/>
              </a:rPr>
              <a:t>Tasya</a:t>
            </a:r>
            <a:r>
              <a:rPr lang="en-GB" sz="1200" dirty="0">
                <a:latin typeface="Calibri" panose="020F0502020204030204" pitchFamily="34" charset="0"/>
                <a:ea typeface="Calibri" panose="020F0502020204030204" pitchFamily="34" charset="0"/>
                <a:cs typeface="Calibri" panose="020F0502020204030204" pitchFamily="34" charset="0"/>
              </a:rPr>
              <a:t> ❤️</a:t>
            </a:r>
          </a:p>
        </p:txBody>
      </p:sp>
      <p:sp>
        <p:nvSpPr>
          <p:cNvPr id="22" name="TextBox 21">
            <a:extLst>
              <a:ext uri="{FF2B5EF4-FFF2-40B4-BE49-F238E27FC236}">
                <a16:creationId xmlns:a16="http://schemas.microsoft.com/office/drawing/2014/main" id="{C0D39846-DF60-4CE8-B529-0959A0C25CE8}"/>
              </a:ext>
            </a:extLst>
          </p:cNvPr>
          <p:cNvSpPr txBox="1"/>
          <p:nvPr/>
        </p:nvSpPr>
        <p:spPr>
          <a:xfrm>
            <a:off x="3113226" y="8696088"/>
            <a:ext cx="993232" cy="276999"/>
          </a:xfrm>
          <a:prstGeom prst="rect">
            <a:avLst/>
          </a:prstGeom>
          <a:solidFill>
            <a:schemeClr val="accent6">
              <a:lumMod val="20000"/>
              <a:lumOff val="80000"/>
            </a:schemeClr>
          </a:solidFill>
          <a:ln w="12700">
            <a:solidFill>
              <a:srgbClr val="7030A0"/>
            </a:solidFill>
          </a:ln>
        </p:spPr>
        <p:txBody>
          <a:bodyPr wrap="square" rtlCol="0">
            <a:spAutoFit/>
          </a:bodyPr>
          <a:lstStyle/>
          <a:p>
            <a:pPr algn="ctr"/>
            <a:r>
              <a:rPr lang="en-GB" sz="1200" dirty="0">
                <a:latin typeface="Calibri" panose="020F0502020204030204" pitchFamily="34" charset="0"/>
                <a:ea typeface="Calibri" panose="020F0502020204030204" pitchFamily="34" charset="0"/>
                <a:cs typeface="Calibri" panose="020F0502020204030204" pitchFamily="34" charset="0"/>
              </a:rPr>
              <a:t>By Tom ❤️</a:t>
            </a:r>
          </a:p>
        </p:txBody>
      </p:sp>
    </p:spTree>
    <p:extLst>
      <p:ext uri="{BB962C8B-B14F-4D97-AF65-F5344CB8AC3E}">
        <p14:creationId xmlns:p14="http://schemas.microsoft.com/office/powerpoint/2010/main" val="3793458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6A0E855-BD8C-510B-4155-DB5EA1835174}"/>
              </a:ext>
            </a:extLst>
          </p:cNvPr>
          <p:cNvGraphicFramePr>
            <a:graphicFrameLocks noGrp="1"/>
          </p:cNvGraphicFramePr>
          <p:nvPr>
            <p:extLst>
              <p:ext uri="{D42A27DB-BD31-4B8C-83A1-F6EECF244321}">
                <p14:modId xmlns:p14="http://schemas.microsoft.com/office/powerpoint/2010/main" val="2494622037"/>
              </p:ext>
            </p:extLst>
          </p:nvPr>
        </p:nvGraphicFramePr>
        <p:xfrm>
          <a:off x="129455" y="795278"/>
          <a:ext cx="6599089" cy="5886809"/>
        </p:xfrm>
        <a:graphic>
          <a:graphicData uri="http://schemas.openxmlformats.org/drawingml/2006/table">
            <a:tbl>
              <a:tblPr firstRow="1" firstCol="1" bandRow="1">
                <a:tableStyleId>{5C22544A-7EE6-4342-B048-85BDC9FD1C3A}</a:tableStyleId>
              </a:tblPr>
              <a:tblGrid>
                <a:gridCol w="891037">
                  <a:extLst>
                    <a:ext uri="{9D8B030D-6E8A-4147-A177-3AD203B41FA5}">
                      <a16:colId xmlns:a16="http://schemas.microsoft.com/office/drawing/2014/main" val="1809416608"/>
                    </a:ext>
                  </a:extLst>
                </a:gridCol>
                <a:gridCol w="1427013">
                  <a:extLst>
                    <a:ext uri="{9D8B030D-6E8A-4147-A177-3AD203B41FA5}">
                      <a16:colId xmlns:a16="http://schemas.microsoft.com/office/drawing/2014/main" val="1174775760"/>
                    </a:ext>
                  </a:extLst>
                </a:gridCol>
                <a:gridCol w="1427013">
                  <a:extLst>
                    <a:ext uri="{9D8B030D-6E8A-4147-A177-3AD203B41FA5}">
                      <a16:colId xmlns:a16="http://schemas.microsoft.com/office/drawing/2014/main" val="2060915842"/>
                    </a:ext>
                  </a:extLst>
                </a:gridCol>
                <a:gridCol w="1427013">
                  <a:extLst>
                    <a:ext uri="{9D8B030D-6E8A-4147-A177-3AD203B41FA5}">
                      <a16:colId xmlns:a16="http://schemas.microsoft.com/office/drawing/2014/main" val="3414339782"/>
                    </a:ext>
                  </a:extLst>
                </a:gridCol>
                <a:gridCol w="1427013">
                  <a:extLst>
                    <a:ext uri="{9D8B030D-6E8A-4147-A177-3AD203B41FA5}">
                      <a16:colId xmlns:a16="http://schemas.microsoft.com/office/drawing/2014/main" val="1997494858"/>
                    </a:ext>
                  </a:extLst>
                </a:gridCol>
              </a:tblGrid>
              <a:tr h="648000">
                <a:tc>
                  <a:txBody>
                    <a:bodyPr/>
                    <a:lstStyle/>
                    <a:p>
                      <a:pPr algn="l">
                        <a:lnSpc>
                          <a:spcPct val="107000"/>
                        </a:lnSpc>
                        <a:spcAft>
                          <a:spcPts val="800"/>
                        </a:spcAft>
                      </a:pPr>
                      <a:endParaRPr lang="en-GB" sz="1000" dirty="0">
                        <a:effectLst/>
                        <a:latin typeface="Calibri" panose="020F0502020204030204" pitchFamily="34" charset="0"/>
                        <a:ea typeface="Calibri" panose="020F0502020204030204" pitchFamily="34" charset="0"/>
                        <a:cs typeface="Calibri" panose="020F0502020204030204" pitchFamily="34" charset="0"/>
                      </a:endParaRP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a:lnSpc>
                          <a:spcPct val="107000"/>
                        </a:lnSpc>
                        <a:spcAft>
                          <a:spcPts val="800"/>
                        </a:spcAft>
                      </a:pPr>
                      <a:r>
                        <a:rPr lang="en-GB" sz="10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Before School</a:t>
                      </a: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a:lnSpc>
                          <a:spcPct val="107000"/>
                        </a:lnSpc>
                        <a:spcAft>
                          <a:spcPts val="800"/>
                        </a:spcAft>
                      </a:pPr>
                      <a:r>
                        <a:rPr lang="en-GB" sz="10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Morning</a:t>
                      </a: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a:lnSpc>
                          <a:spcPct val="107000"/>
                        </a:lnSpc>
                        <a:spcAft>
                          <a:spcPts val="800"/>
                        </a:spcAft>
                      </a:pPr>
                      <a:r>
                        <a:rPr lang="en-GB" sz="10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Afternoon</a:t>
                      </a: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a:lnSpc>
                          <a:spcPct val="107000"/>
                        </a:lnSpc>
                        <a:spcAft>
                          <a:spcPts val="800"/>
                        </a:spcAft>
                      </a:pPr>
                      <a:endParaRPr lang="en-GB" sz="10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800"/>
                        </a:spcAft>
                      </a:pPr>
                      <a:r>
                        <a:rPr lang="en-GB" sz="10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After School</a:t>
                      </a:r>
                    </a:p>
                    <a:p>
                      <a:pPr algn="ctr">
                        <a:lnSpc>
                          <a:spcPct val="107000"/>
                        </a:lnSpc>
                        <a:spcAft>
                          <a:spcPts val="800"/>
                        </a:spcAft>
                      </a:pPr>
                      <a:endParaRPr lang="en-GB" sz="10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3136795954"/>
                  </a:ext>
                </a:extLst>
              </a:tr>
              <a:tr h="184580">
                <a:tc>
                  <a:txBody>
                    <a:bodyPr/>
                    <a:lstStyle/>
                    <a:p>
                      <a:pPr algn="l">
                        <a:lnSpc>
                          <a:spcPct val="107000"/>
                        </a:lnSpc>
                        <a:spcAft>
                          <a:spcPts val="800"/>
                        </a:spcAft>
                      </a:pPr>
                      <a:r>
                        <a:rPr lang="en-GB" sz="1000" b="1"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Monday</a:t>
                      </a: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Sunflowers</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7.45 – 8.25</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Breakfast Club</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8.25 - 8.45</a:t>
                      </a:r>
                      <a:endParaRPr lang="en-GB" sz="10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lvl="0" algn="ctr">
                        <a:lnSpc>
                          <a:spcPct val="107000"/>
                        </a:lnSpc>
                        <a:spcAft>
                          <a:spcPts val="800"/>
                        </a:spcAft>
                        <a:buNone/>
                      </a:pPr>
                      <a:endParaRPr lang="en-GB" sz="10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dirty="0">
                          <a:solidFill>
                            <a:srgbClr val="002060"/>
                          </a:solidFill>
                          <a:latin typeface="Calibri" panose="020F0502020204030204" pitchFamily="34" charset="0"/>
                          <a:ea typeface="Calibri" panose="020F0502020204030204" pitchFamily="34" charset="0"/>
                          <a:cs typeface="Calibri" panose="020F0502020204030204" pitchFamily="34" charset="0"/>
                        </a:rPr>
                        <a:t>Sandford Storytellers Whole School Assembly</a:t>
                      </a: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dirty="0">
                          <a:solidFill>
                            <a:srgbClr val="002060"/>
                          </a:solidFill>
                          <a:latin typeface="Calibri" panose="020F0502020204030204" pitchFamily="34" charset="0"/>
                          <a:ea typeface="Calibri" panose="020F0502020204030204" pitchFamily="34" charset="0"/>
                          <a:cs typeface="Calibri" panose="020F0502020204030204" pitchFamily="34" charset="0"/>
                        </a:rPr>
                        <a:t>Bracelet and Key Chain Sale </a:t>
                      </a:r>
                    </a:p>
                    <a:p>
                      <a:pPr lvl="0" algn="ctr">
                        <a:lnSpc>
                          <a:spcPct val="107000"/>
                        </a:lnSpc>
                        <a:spcAft>
                          <a:spcPts val="800"/>
                        </a:spcAft>
                        <a:buNone/>
                      </a:pPr>
                      <a:r>
                        <a:rPr lang="en-GB" sz="1000" b="1" dirty="0">
                          <a:solidFill>
                            <a:srgbClr val="002060"/>
                          </a:solidFill>
                          <a:latin typeface="Calibri" panose="020F0502020204030204" pitchFamily="34" charset="0"/>
                          <a:ea typeface="Calibri" panose="020F0502020204030204" pitchFamily="34" charset="0"/>
                          <a:cs typeface="Calibri" panose="020F0502020204030204" pitchFamily="34" charset="0"/>
                        </a:rPr>
                        <a:t>3.30pm</a:t>
                      </a: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Sunflowers</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3.30 – 5.45</a:t>
                      </a: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4278427605"/>
                  </a:ext>
                </a:extLst>
              </a:tr>
              <a:tr h="0">
                <a:tc>
                  <a:txBody>
                    <a:bodyPr/>
                    <a:lstStyle/>
                    <a:p>
                      <a:pPr algn="l">
                        <a:lnSpc>
                          <a:spcPct val="107000"/>
                        </a:lnSpc>
                        <a:spcAft>
                          <a:spcPts val="800"/>
                        </a:spcAft>
                      </a:pPr>
                      <a:r>
                        <a:rPr lang="en-GB" sz="1000" b="1"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Tuesday</a:t>
                      </a: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Sunflowers</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7.45 – 8.25</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Breakfast Club</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8.25 - 8.45</a:t>
                      </a:r>
                      <a:endParaRPr lang="en-GB" sz="1000" dirty="0">
                        <a:latin typeface="Calibri" panose="020F0502020204030204" pitchFamily="34" charset="0"/>
                        <a:ea typeface="Calibri" panose="020F0502020204030204" pitchFamily="34" charset="0"/>
                        <a:cs typeface="Calibri" panose="020F0502020204030204" pitchFamily="34" charset="0"/>
                      </a:endParaRP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lvl="0" algn="ctr">
                        <a:lnSpc>
                          <a:spcPct val="100000"/>
                        </a:lnSpc>
                        <a:spcBef>
                          <a:spcPts val="0"/>
                        </a:spcBef>
                        <a:spcAft>
                          <a:spcPts val="0"/>
                        </a:spcAft>
                        <a:buNone/>
                      </a:pPr>
                      <a:endParaRPr lang="en-GB" sz="1000" b="0" i="0" u="none" strike="noStrike" noProof="0" dirty="0">
                        <a:solidFill>
                          <a:srgbClr val="002060"/>
                        </a:solidFill>
                        <a:latin typeface="Calibri" panose="020F0502020204030204" pitchFamily="34" charset="0"/>
                        <a:ea typeface="Calibri" panose="020F0502020204030204" pitchFamily="34" charset="0"/>
                        <a:cs typeface="Calibri" panose="020F0502020204030204" pitchFamily="34" charset="0"/>
                      </a:endParaRP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r>
                        <a:rPr lang="en-GB" sz="1000" b="0" i="0" u="none" strike="noStrike" noProof="0" dirty="0">
                          <a:solidFill>
                            <a:srgbClr val="002060"/>
                          </a:solidFill>
                          <a:latin typeface="Calibri" panose="020F0502020204030204" pitchFamily="34" charset="0"/>
                          <a:ea typeface="Calibri" panose="020F0502020204030204" pitchFamily="34" charset="0"/>
                          <a:cs typeface="Calibri" panose="020F0502020204030204" pitchFamily="34" charset="0"/>
                        </a:rPr>
                        <a:t>Vet visit for Otter &amp; Creedy</a:t>
                      </a:r>
                    </a:p>
                    <a:p>
                      <a:pPr lvl="0" algn="ctr">
                        <a:lnSpc>
                          <a:spcPct val="100000"/>
                        </a:lnSpc>
                        <a:spcBef>
                          <a:spcPts val="0"/>
                        </a:spcBef>
                        <a:spcAft>
                          <a:spcPts val="0"/>
                        </a:spcAft>
                        <a:buNone/>
                      </a:pPr>
                      <a:endParaRPr lang="en-GB" sz="1000" b="0" i="0" u="none" strike="noStrike" noProof="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lvl="0" algn="ctr">
                        <a:lnSpc>
                          <a:spcPct val="100000"/>
                        </a:lnSpc>
                        <a:spcBef>
                          <a:spcPts val="0"/>
                        </a:spcBef>
                        <a:spcAft>
                          <a:spcPts val="0"/>
                        </a:spcAft>
                        <a:buNone/>
                      </a:pPr>
                      <a:endParaRPr lang="en-GB" sz="1000" b="0" i="0" u="none" strike="noStrike" noProof="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lvl="0" algn="ctr">
                        <a:lnSpc>
                          <a:spcPct val="100000"/>
                        </a:lnSpc>
                        <a:spcBef>
                          <a:spcPts val="0"/>
                        </a:spcBef>
                        <a:spcAft>
                          <a:spcPts val="0"/>
                        </a:spcAft>
                        <a:buNone/>
                      </a:pPr>
                      <a:r>
                        <a:rPr lang="en-GB" sz="1000" b="0" i="0" u="none" strike="noStrike" noProof="0" dirty="0">
                          <a:solidFill>
                            <a:srgbClr val="002060"/>
                          </a:solidFill>
                          <a:latin typeface="Calibri" panose="020F0502020204030204" pitchFamily="34" charset="0"/>
                          <a:ea typeface="Calibri" panose="020F0502020204030204" pitchFamily="34" charset="0"/>
                          <a:cs typeface="Calibri" panose="020F0502020204030204" pitchFamily="34" charset="0"/>
                        </a:rPr>
                        <a:t>Picture News Assembly</a:t>
                      </a: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Sunflowers</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3.30 – 5.45</a:t>
                      </a: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Band</a:t>
                      </a: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3.30 – 4.30</a:t>
                      </a: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833932938"/>
                  </a:ext>
                </a:extLst>
              </a:tr>
              <a:tr h="0">
                <a:tc>
                  <a:txBody>
                    <a:bodyPr/>
                    <a:lstStyle/>
                    <a:p>
                      <a:pPr algn="l">
                        <a:lnSpc>
                          <a:spcPct val="107000"/>
                        </a:lnSpc>
                        <a:spcAft>
                          <a:spcPts val="800"/>
                        </a:spcAft>
                      </a:pPr>
                      <a:r>
                        <a:rPr lang="en-GB" sz="1000" b="1"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Wednesday</a:t>
                      </a: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Sunflowers</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7.45 – 8.25</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Breakfast Club</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8.25 - 8.45</a:t>
                      </a:r>
                      <a:endParaRPr lang="en-GB" sz="1000" dirty="0">
                        <a:latin typeface="Calibri" panose="020F0502020204030204" pitchFamily="34" charset="0"/>
                        <a:ea typeface="Calibri" panose="020F0502020204030204" pitchFamily="34" charset="0"/>
                        <a:cs typeface="Calibri" panose="020F0502020204030204" pitchFamily="34" charset="0"/>
                      </a:endParaRP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lvl="0" algn="ctr">
                        <a:lnSpc>
                          <a:spcPct val="107000"/>
                        </a:lnSpc>
                        <a:spcAft>
                          <a:spcPts val="800"/>
                        </a:spcAft>
                        <a:buNone/>
                      </a:pPr>
                      <a:r>
                        <a:rPr lang="en-GB" sz="1000" dirty="0">
                          <a:solidFill>
                            <a:srgbClr val="002060"/>
                          </a:solidFill>
                          <a:latin typeface="Calibri" panose="020F0502020204030204" pitchFamily="34" charset="0"/>
                          <a:ea typeface="Calibri" panose="020F0502020204030204" pitchFamily="34" charset="0"/>
                          <a:cs typeface="Calibri" panose="020F0502020204030204" pitchFamily="34" charset="0"/>
                        </a:rPr>
                        <a:t>Tavy and Dart </a:t>
                      </a:r>
                    </a:p>
                    <a:p>
                      <a:pPr lvl="0" algn="ctr">
                        <a:lnSpc>
                          <a:spcPct val="107000"/>
                        </a:lnSpc>
                        <a:spcAft>
                          <a:spcPts val="800"/>
                        </a:spcAft>
                        <a:buNone/>
                      </a:pPr>
                      <a:r>
                        <a:rPr lang="en-GB" sz="1000" dirty="0">
                          <a:solidFill>
                            <a:srgbClr val="002060"/>
                          </a:solidFill>
                          <a:latin typeface="Calibri" panose="020F0502020204030204" pitchFamily="34" charset="0"/>
                          <a:ea typeface="Calibri" panose="020F0502020204030204" pitchFamily="34" charset="0"/>
                          <a:cs typeface="Calibri" panose="020F0502020204030204" pitchFamily="34" charset="0"/>
                        </a:rPr>
                        <a:t>PE</a:t>
                      </a: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endPar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Otter and Creedy</a:t>
                      </a: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 PE</a:t>
                      </a:r>
                    </a:p>
                    <a:p>
                      <a:pPr lvl="0" algn="ctr">
                        <a:lnSpc>
                          <a:spcPct val="107000"/>
                        </a:lnSpc>
                        <a:spcAft>
                          <a:spcPts val="800"/>
                        </a:spcAft>
                        <a:buNone/>
                      </a:pPr>
                      <a:endPar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Sunflowers</a:t>
                      </a: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3.30 – 5.45</a:t>
                      </a: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Silent Disco with Mr </a:t>
                      </a:r>
                      <a:r>
                        <a:rPr lang="en-GB" sz="1000" b="0" i="0" u="none" strike="noStrike" noProof="0" dirty="0" err="1">
                          <a:solidFill>
                            <a:srgbClr val="002060"/>
                          </a:solidFill>
                          <a:effectLst/>
                          <a:latin typeface="Calibri" panose="020F0502020204030204" pitchFamily="34" charset="0"/>
                          <a:ea typeface="Calibri" panose="020F0502020204030204" pitchFamily="34" charset="0"/>
                          <a:cs typeface="Calibri" panose="020F0502020204030204" pitchFamily="34" charset="0"/>
                        </a:rPr>
                        <a:t>Keast</a:t>
                      </a: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 - 3.30 – 4.30</a:t>
                      </a: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1380638113"/>
                  </a:ext>
                </a:extLst>
              </a:tr>
              <a:tr h="289411">
                <a:tc rowSpan="2">
                  <a:txBody>
                    <a:bodyPr/>
                    <a:lstStyle/>
                    <a:p>
                      <a:pPr algn="l">
                        <a:lnSpc>
                          <a:spcPct val="107000"/>
                        </a:lnSpc>
                        <a:spcAft>
                          <a:spcPts val="800"/>
                        </a:spcAft>
                      </a:pPr>
                      <a:r>
                        <a:rPr lang="en-GB" sz="1000" b="1"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Thursday</a:t>
                      </a: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rowSpan="2">
                  <a:txBody>
                    <a:bodyPr/>
                    <a:lstStyle/>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Sunflowers</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7.45 – 8.25</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Breakfast Club</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8.25 - 8.45</a:t>
                      </a:r>
                      <a:endParaRPr lang="en-GB" sz="1000" dirty="0">
                        <a:latin typeface="Calibri" panose="020F0502020204030204" pitchFamily="34" charset="0"/>
                        <a:ea typeface="Calibri" panose="020F0502020204030204" pitchFamily="34" charset="0"/>
                        <a:cs typeface="Calibri" panose="020F0502020204030204" pitchFamily="34" charset="0"/>
                      </a:endParaRP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gridSpan="2">
                  <a:txBody>
                    <a:bodyPr/>
                    <a:lstStyle/>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Year 6 Thorverton Walk </a:t>
                      </a: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lvl="0" algn="ctr">
                        <a:lnSpc>
                          <a:spcPct val="107000"/>
                        </a:lnSpc>
                        <a:spcAft>
                          <a:spcPts val="800"/>
                        </a:spcAft>
                        <a:buNone/>
                      </a:pPr>
                      <a:endPar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lvl="0" algn="ctr">
                        <a:lnSpc>
                          <a:spcPct val="107000"/>
                        </a:lnSpc>
                        <a:spcAft>
                          <a:spcPts val="800"/>
                        </a:spcAft>
                        <a:buNone/>
                      </a:pPr>
                      <a:r>
                        <a:rPr lang="en-GB" sz="10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Sunflowers</a:t>
                      </a:r>
                    </a:p>
                    <a:p>
                      <a:pPr algn="ctr">
                        <a:lnSpc>
                          <a:spcPct val="107000"/>
                        </a:lnSpc>
                        <a:spcAft>
                          <a:spcPts val="800"/>
                        </a:spcAft>
                      </a:pPr>
                      <a:r>
                        <a:rPr lang="en-GB" sz="10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3.30 – 5.45</a:t>
                      </a:r>
                    </a:p>
                    <a:p>
                      <a:pPr lvl="0" algn="ctr">
                        <a:lnSpc>
                          <a:spcPct val="107000"/>
                        </a:lnSpc>
                        <a:spcAft>
                          <a:spcPts val="800"/>
                        </a:spcAft>
                        <a:buNone/>
                      </a:pPr>
                      <a:endParaRPr lang="en-GB" sz="10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2603336487"/>
                  </a:ext>
                </a:extLst>
              </a:tr>
              <a:tr h="660422">
                <a:tc vMerge="1">
                  <a:txBody>
                    <a:bodyPr/>
                    <a:lstStyle/>
                    <a:p>
                      <a:endParaRPr lang="en-GB"/>
                    </a:p>
                  </a:txBody>
                  <a:tcPr/>
                </a:tc>
                <a:tc vMerge="1">
                  <a:txBody>
                    <a:bodyPr/>
                    <a:lstStyle/>
                    <a:p>
                      <a:endParaRPr lang="en-GB"/>
                    </a:p>
                  </a:txBody>
                  <a:tcPr/>
                </a:tc>
                <a:tc>
                  <a:txBody>
                    <a:bodyPr/>
                    <a:lstStyle/>
                    <a:p>
                      <a:pPr marL="0" marR="0" lvl="0" indent="0" algn="ctr" defTabSz="685800" rtl="0" eaLnBrk="1" fontAlgn="auto" latinLnBrk="0" hangingPunct="1">
                        <a:lnSpc>
                          <a:spcPct val="107000"/>
                        </a:lnSpc>
                        <a:spcBef>
                          <a:spcPts val="0"/>
                        </a:spcBef>
                        <a:spcAft>
                          <a:spcPts val="800"/>
                        </a:spcAft>
                        <a:buClrTx/>
                        <a:buSzTx/>
                        <a:buFontTx/>
                        <a:buNone/>
                        <a:tabLst/>
                        <a:defRPr/>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Tuck Shop</a:t>
                      </a:r>
                    </a:p>
                    <a:p>
                      <a:pPr lvl="0" algn="ctr">
                        <a:lnSpc>
                          <a:spcPct val="107000"/>
                        </a:lnSpc>
                        <a:spcAft>
                          <a:spcPts val="800"/>
                        </a:spcAft>
                        <a:buNone/>
                      </a:pPr>
                      <a:endPar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Scrum Kids </a:t>
                      </a: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Otter and Creedy</a:t>
                      </a:r>
                    </a:p>
                    <a:p>
                      <a:pPr lvl="0" algn="ctr">
                        <a:lnSpc>
                          <a:spcPct val="107000"/>
                        </a:lnSpc>
                        <a:spcAft>
                          <a:spcPts val="800"/>
                        </a:spcAft>
                        <a:buNone/>
                      </a:pPr>
                      <a:endPar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extLst>
                  <a:ext uri="{0D108BD9-81ED-4DB2-BD59-A6C34878D82A}">
                    <a16:rowId xmlns:a16="http://schemas.microsoft.com/office/drawing/2014/main" val="3619280050"/>
                  </a:ext>
                </a:extLst>
              </a:tr>
              <a:tr h="949833">
                <a:tc>
                  <a:txBody>
                    <a:bodyPr/>
                    <a:lstStyle/>
                    <a:p>
                      <a:pPr algn="l">
                        <a:lnSpc>
                          <a:spcPct val="107000"/>
                        </a:lnSpc>
                        <a:spcAft>
                          <a:spcPts val="800"/>
                        </a:spcAft>
                      </a:pPr>
                      <a:r>
                        <a:rPr lang="en-GB" sz="1000" b="1"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Friday</a:t>
                      </a: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Sunflowers</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7.45 – 8.25</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Breakfast Club</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8.25 - 8.45</a:t>
                      </a:r>
                      <a:endParaRPr lang="en-GB" sz="1000" dirty="0">
                        <a:latin typeface="Calibri" panose="020F0502020204030204" pitchFamily="34" charset="0"/>
                        <a:ea typeface="Calibri" panose="020F0502020204030204" pitchFamily="34" charset="0"/>
                        <a:cs typeface="Calibri" panose="020F0502020204030204" pitchFamily="34" charset="0"/>
                      </a:endParaRP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lvl="0" algn="ctr">
                        <a:lnSpc>
                          <a:spcPct val="107000"/>
                        </a:lnSpc>
                        <a:spcAft>
                          <a:spcPts val="800"/>
                        </a:spcAft>
                        <a:buNone/>
                      </a:pPr>
                      <a:r>
                        <a:rPr lang="en-GB" sz="1000" b="0" i="0" u="none" strike="noStrike" noProof="0" dirty="0">
                          <a:solidFill>
                            <a:srgbClr val="002060"/>
                          </a:solidFill>
                          <a:latin typeface="Calibri" panose="020F0502020204030204" pitchFamily="34" charset="0"/>
                          <a:ea typeface="Calibri" panose="020F0502020204030204" pitchFamily="34" charset="0"/>
                          <a:cs typeface="Calibri" panose="020F0502020204030204" pitchFamily="34" charset="0"/>
                        </a:rPr>
                        <a:t>Final Sports Morning</a:t>
                      </a:r>
                    </a:p>
                    <a:p>
                      <a:pPr lvl="0" algn="ctr">
                        <a:lnSpc>
                          <a:spcPct val="107000"/>
                        </a:lnSpc>
                        <a:spcAft>
                          <a:spcPts val="800"/>
                        </a:spcAft>
                        <a:buNone/>
                      </a:pPr>
                      <a:r>
                        <a:rPr lang="en-GB" sz="1000" b="0" i="0" u="none" strike="noStrike" noProof="0" dirty="0">
                          <a:solidFill>
                            <a:srgbClr val="002060"/>
                          </a:solidFill>
                          <a:latin typeface="Calibri" panose="020F0502020204030204" pitchFamily="34" charset="0"/>
                          <a:ea typeface="Calibri" panose="020F0502020204030204" pitchFamily="34" charset="0"/>
                          <a:cs typeface="Calibri" panose="020F0502020204030204" pitchFamily="34" charset="0"/>
                        </a:rPr>
                        <a:t>Year 3/4</a:t>
                      </a:r>
                    </a:p>
                    <a:p>
                      <a:pPr lvl="0" algn="ctr">
                        <a:lnSpc>
                          <a:spcPct val="107000"/>
                        </a:lnSpc>
                        <a:spcAft>
                          <a:spcPts val="800"/>
                        </a:spcAft>
                        <a:buNone/>
                      </a:pPr>
                      <a:r>
                        <a:rPr lang="en-GB" sz="1000" b="0" i="0" u="none" strike="noStrike" noProof="0" dirty="0">
                          <a:solidFill>
                            <a:srgbClr val="002060"/>
                          </a:solidFill>
                          <a:latin typeface="Calibri" panose="020F0502020204030204" pitchFamily="34" charset="0"/>
                          <a:ea typeface="Calibri" panose="020F0502020204030204" pitchFamily="34" charset="0"/>
                          <a:cs typeface="Calibri" panose="020F0502020204030204" pitchFamily="34" charset="0"/>
                        </a:rPr>
                        <a:t>Mobile Library KS1</a:t>
                      </a:r>
                    </a:p>
                    <a:p>
                      <a:pPr lvl="0" algn="ctr">
                        <a:lnSpc>
                          <a:spcPct val="107000"/>
                        </a:lnSpc>
                        <a:spcAft>
                          <a:spcPts val="800"/>
                        </a:spcAft>
                        <a:buNone/>
                      </a:pPr>
                      <a:endParaRPr lang="en-GB" sz="1000" b="0" i="0" u="none" strike="noStrike" noProof="0" dirty="0">
                        <a:solidFill>
                          <a:srgbClr val="002060"/>
                        </a:solidFill>
                        <a:latin typeface="Calibri" panose="020F0502020204030204" pitchFamily="34" charset="0"/>
                        <a:ea typeface="Calibri" panose="020F0502020204030204" pitchFamily="34" charset="0"/>
                        <a:cs typeface="Calibri" panose="020F0502020204030204" pitchFamily="34" charset="0"/>
                      </a:endParaRP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0" i="0" u="none" strike="noStrike" noProof="0" dirty="0">
                          <a:solidFill>
                            <a:srgbClr val="002060"/>
                          </a:solidFill>
                          <a:latin typeface="Calibri" panose="020F0502020204030204" pitchFamily="34" charset="0"/>
                          <a:ea typeface="Calibri" panose="020F0502020204030204" pitchFamily="34" charset="0"/>
                          <a:cs typeface="Calibri" panose="020F0502020204030204" pitchFamily="34" charset="0"/>
                        </a:rPr>
                        <a:t>Celebration Assembly</a:t>
                      </a: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Sunflowers</a:t>
                      </a:r>
                    </a:p>
                    <a:p>
                      <a:pPr algn="ctr">
                        <a:lnSpc>
                          <a:spcPct val="107000"/>
                        </a:lnSpc>
                        <a:spcAft>
                          <a:spcPts val="800"/>
                        </a:spcAft>
                      </a:pPr>
                      <a:r>
                        <a:rPr lang="en-GB" sz="10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3.30 – 5.45</a:t>
                      </a: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Science Club</a:t>
                      </a: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3.30 – 4.30</a:t>
                      </a: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Easter Bingo 6pm</a:t>
                      </a:r>
                      <a:endParaRPr lang="en-GB" sz="10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3782758379"/>
                  </a:ext>
                </a:extLst>
              </a:tr>
            </a:tbl>
          </a:graphicData>
        </a:graphic>
      </p:graphicFrame>
      <p:sp>
        <p:nvSpPr>
          <p:cNvPr id="3" name="TextBox 5">
            <a:extLst>
              <a:ext uri="{FF2B5EF4-FFF2-40B4-BE49-F238E27FC236}">
                <a16:creationId xmlns:a16="http://schemas.microsoft.com/office/drawing/2014/main" id="{601FBDC1-E990-1B17-47EB-DA5ECA2948E4}"/>
              </a:ext>
            </a:extLst>
          </p:cNvPr>
          <p:cNvSpPr txBox="1"/>
          <p:nvPr/>
        </p:nvSpPr>
        <p:spPr>
          <a:xfrm>
            <a:off x="1" y="98182"/>
            <a:ext cx="6857999" cy="523220"/>
          </a:xfrm>
          <a:prstGeom prst="rect">
            <a:avLst/>
          </a:prstGeom>
          <a:solidFill>
            <a:schemeClr val="bg1"/>
          </a:solidFill>
          <a:ln w="76200">
            <a:noFill/>
          </a:ln>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2800" b="1" dirty="0">
                <a:solidFill>
                  <a:srgbClr val="002060"/>
                </a:solidFill>
                <a:effectLst>
                  <a:outerShdw blurRad="38100" dist="25400" dir="5400000" algn="ctr">
                    <a:srgbClr val="6E747A">
                      <a:alpha val="43000"/>
                    </a:srgbClr>
                  </a:outerShdw>
                </a:effectLst>
                <a:latin typeface="Calibri"/>
                <a:ea typeface="Calibri"/>
                <a:cs typeface="Calibri"/>
              </a:rPr>
              <a:t>Week Beginning 23</a:t>
            </a:r>
            <a:r>
              <a:rPr lang="en-GB" sz="2800" b="1" baseline="30000" dirty="0">
                <a:solidFill>
                  <a:srgbClr val="002060"/>
                </a:solidFill>
                <a:effectLst>
                  <a:outerShdw blurRad="38100" dist="25400" dir="5400000" algn="ctr">
                    <a:srgbClr val="6E747A">
                      <a:alpha val="43000"/>
                    </a:srgbClr>
                  </a:outerShdw>
                </a:effectLst>
                <a:latin typeface="Calibri"/>
                <a:ea typeface="Calibri"/>
                <a:cs typeface="Calibri"/>
              </a:rPr>
              <a:t>rd</a:t>
            </a:r>
            <a:r>
              <a:rPr lang="en-GB" sz="2800" b="1" dirty="0">
                <a:solidFill>
                  <a:srgbClr val="002060"/>
                </a:solidFill>
                <a:effectLst>
                  <a:outerShdw blurRad="38100" dist="25400" dir="5400000" algn="ctr">
                    <a:srgbClr val="6E747A">
                      <a:alpha val="43000"/>
                    </a:srgbClr>
                  </a:outerShdw>
                </a:effectLst>
                <a:latin typeface="Calibri"/>
                <a:ea typeface="Calibri"/>
                <a:cs typeface="Calibri"/>
              </a:rPr>
              <a:t> March</a:t>
            </a:r>
            <a:endParaRPr lang="en-US" dirty="0"/>
          </a:p>
        </p:txBody>
      </p:sp>
      <p:sp>
        <p:nvSpPr>
          <p:cNvPr id="8" name="Ribbon: Tilted Up 7">
            <a:extLst>
              <a:ext uri="{FF2B5EF4-FFF2-40B4-BE49-F238E27FC236}">
                <a16:creationId xmlns:a16="http://schemas.microsoft.com/office/drawing/2014/main" id="{016FD5EF-AFC7-4FAE-ABA3-3831B27DFC85}"/>
              </a:ext>
            </a:extLst>
          </p:cNvPr>
          <p:cNvSpPr/>
          <p:nvPr/>
        </p:nvSpPr>
        <p:spPr>
          <a:xfrm>
            <a:off x="314668" y="7321440"/>
            <a:ext cx="6228658" cy="2184166"/>
          </a:xfrm>
          <a:prstGeom prst="ribbon2">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endParaRPr lang="en-GB" sz="1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endParaRPr lang="en-GB" sz="1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GB" sz="1400" dirty="0">
                <a:solidFill>
                  <a:schemeClr val="tx1"/>
                </a:solidFill>
                <a:latin typeface="Calibri" panose="020F0502020204030204" pitchFamily="34" charset="0"/>
                <a:ea typeface="Calibri" panose="020F0502020204030204" pitchFamily="34" charset="0"/>
                <a:cs typeface="Calibri" panose="020F0502020204030204" pitchFamily="34" charset="0"/>
              </a:rPr>
              <a:t>Congratulations to </a:t>
            </a:r>
            <a:r>
              <a:rPr lang="en-GB" sz="1400" b="1" dirty="0">
                <a:solidFill>
                  <a:schemeClr val="tx1"/>
                </a:solidFill>
                <a:latin typeface="Calibri" panose="020F0502020204030204" pitchFamily="34" charset="0"/>
                <a:ea typeface="Calibri" panose="020F0502020204030204" pitchFamily="34" charset="0"/>
                <a:cs typeface="Calibri" panose="020F0502020204030204" pitchFamily="34" charset="0"/>
              </a:rPr>
              <a:t>Kai, Wilf, Gregor, Ruby, Maia and Maya </a:t>
            </a:r>
            <a:r>
              <a:rPr lang="en-GB" sz="1400" dirty="0">
                <a:solidFill>
                  <a:schemeClr val="tx1"/>
                </a:solidFill>
                <a:latin typeface="Calibri" panose="020F0502020204030204" pitchFamily="34" charset="0"/>
                <a:ea typeface="Calibri" panose="020F0502020204030204" pitchFamily="34" charset="0"/>
                <a:cs typeface="Calibri" panose="020F0502020204030204" pitchFamily="34" charset="0"/>
              </a:rPr>
              <a:t>who all received a Head of School award in today’s Celebration Assembly!</a:t>
            </a:r>
          </a:p>
        </p:txBody>
      </p:sp>
      <p:pic>
        <p:nvPicPr>
          <p:cNvPr id="10" name="Picture 9">
            <a:extLst>
              <a:ext uri="{FF2B5EF4-FFF2-40B4-BE49-F238E27FC236}">
                <a16:creationId xmlns:a16="http://schemas.microsoft.com/office/drawing/2014/main" id="{B62F7B5F-32B5-490A-8CDE-0F0801B9AB00}"/>
              </a:ext>
            </a:extLst>
          </p:cNvPr>
          <p:cNvPicPr>
            <a:picLocks noChangeAspect="1"/>
          </p:cNvPicPr>
          <p:nvPr/>
        </p:nvPicPr>
        <p:blipFill>
          <a:blip r:embed="rId3"/>
          <a:stretch>
            <a:fillRect/>
          </a:stretch>
        </p:blipFill>
        <p:spPr>
          <a:xfrm>
            <a:off x="2282809" y="7483486"/>
            <a:ext cx="2292375" cy="652034"/>
          </a:xfrm>
          <a:prstGeom prst="rect">
            <a:avLst/>
          </a:prstGeom>
        </p:spPr>
      </p:pic>
    </p:spTree>
    <p:extLst>
      <p:ext uri="{BB962C8B-B14F-4D97-AF65-F5344CB8AC3E}">
        <p14:creationId xmlns:p14="http://schemas.microsoft.com/office/powerpoint/2010/main" val="3401329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61FADC0-F8EF-40E5-B759-152923A26392}"/>
              </a:ext>
            </a:extLst>
          </p:cNvPr>
          <p:cNvSpPr txBox="1"/>
          <p:nvPr/>
        </p:nvSpPr>
        <p:spPr>
          <a:xfrm>
            <a:off x="0" y="281030"/>
            <a:ext cx="6858000" cy="523220"/>
          </a:xfrm>
          <a:prstGeom prst="rect">
            <a:avLst/>
          </a:prstGeom>
          <a:solidFill>
            <a:schemeClr val="bg1"/>
          </a:solidFill>
          <a:ln w="76200">
            <a:noFill/>
          </a:ln>
        </p:spPr>
        <p:txBody>
          <a:bodyPr wrap="square" lIns="91440" tIns="45720" rIns="91440" bIns="45720" rtlCol="0" anchor="t">
            <a:spAutoFit/>
          </a:bodyPr>
          <a:lstStyle/>
          <a:p>
            <a:pPr algn="ctr"/>
            <a:r>
              <a:rPr lang="en-GB" sz="2800" b="1" dirty="0">
                <a:solidFill>
                  <a:srgbClr val="002060"/>
                </a:solidFill>
                <a:effectLst>
                  <a:outerShdw blurRad="38100" dist="25400" dir="5400000" algn="ctr">
                    <a:srgbClr val="6E747A">
                      <a:alpha val="43000"/>
                    </a:srgbClr>
                  </a:outerShdw>
                </a:effectLst>
                <a:latin typeface="Calibri"/>
                <a:ea typeface="Calibri"/>
                <a:cs typeface="Calibri"/>
              </a:rPr>
              <a:t>Spring Term Dates</a:t>
            </a:r>
            <a:endParaRPr lang="en-GB" sz="2800" dirty="0">
              <a:solidFill>
                <a:srgbClr val="002060"/>
              </a:solidFill>
              <a:latin typeface="Calibri"/>
              <a:ea typeface="Calibri"/>
              <a:cs typeface="Calibri"/>
            </a:endParaRPr>
          </a:p>
        </p:txBody>
      </p:sp>
      <p:graphicFrame>
        <p:nvGraphicFramePr>
          <p:cNvPr id="7" name="Table 6">
            <a:extLst>
              <a:ext uri="{FF2B5EF4-FFF2-40B4-BE49-F238E27FC236}">
                <a16:creationId xmlns:a16="http://schemas.microsoft.com/office/drawing/2014/main" id="{B193DC87-9FD0-43D2-852E-6848994779E7}"/>
              </a:ext>
            </a:extLst>
          </p:cNvPr>
          <p:cNvGraphicFramePr>
            <a:graphicFrameLocks noGrp="1"/>
          </p:cNvGraphicFramePr>
          <p:nvPr>
            <p:extLst>
              <p:ext uri="{D42A27DB-BD31-4B8C-83A1-F6EECF244321}">
                <p14:modId xmlns:p14="http://schemas.microsoft.com/office/powerpoint/2010/main" val="224720880"/>
              </p:ext>
            </p:extLst>
          </p:nvPr>
        </p:nvGraphicFramePr>
        <p:xfrm>
          <a:off x="178799" y="1187624"/>
          <a:ext cx="6500404" cy="1963467"/>
        </p:xfrm>
        <a:graphic>
          <a:graphicData uri="http://schemas.openxmlformats.org/drawingml/2006/table">
            <a:tbl>
              <a:tblPr firstRow="1" firstCol="1" bandRow="1">
                <a:tableStyleId>{5C22544A-7EE6-4342-B048-85BDC9FD1C3A}</a:tableStyleId>
              </a:tblPr>
              <a:tblGrid>
                <a:gridCol w="1065655">
                  <a:extLst>
                    <a:ext uri="{9D8B030D-6E8A-4147-A177-3AD203B41FA5}">
                      <a16:colId xmlns:a16="http://schemas.microsoft.com/office/drawing/2014/main" val="3872528782"/>
                    </a:ext>
                  </a:extLst>
                </a:gridCol>
                <a:gridCol w="2173900">
                  <a:extLst>
                    <a:ext uri="{9D8B030D-6E8A-4147-A177-3AD203B41FA5}">
                      <a16:colId xmlns:a16="http://schemas.microsoft.com/office/drawing/2014/main" val="2497487825"/>
                    </a:ext>
                  </a:extLst>
                </a:gridCol>
                <a:gridCol w="2173898">
                  <a:extLst>
                    <a:ext uri="{9D8B030D-6E8A-4147-A177-3AD203B41FA5}">
                      <a16:colId xmlns:a16="http://schemas.microsoft.com/office/drawing/2014/main" val="222149176"/>
                    </a:ext>
                  </a:extLst>
                </a:gridCol>
                <a:gridCol w="1086951">
                  <a:extLst>
                    <a:ext uri="{9D8B030D-6E8A-4147-A177-3AD203B41FA5}">
                      <a16:colId xmlns:a16="http://schemas.microsoft.com/office/drawing/2014/main" val="1089236971"/>
                    </a:ext>
                  </a:extLst>
                </a:gridCol>
              </a:tblGrid>
              <a:tr h="263207">
                <a:tc>
                  <a:txBody>
                    <a:bodyPr/>
                    <a:lstStyle/>
                    <a:p>
                      <a:pPr algn="ctr">
                        <a:lnSpc>
                          <a:spcPct val="107000"/>
                        </a:lnSpc>
                        <a:spcAft>
                          <a:spcPts val="800"/>
                        </a:spcAft>
                      </a:pPr>
                      <a:r>
                        <a:rPr lang="en-GB" sz="1000" dirty="0">
                          <a:solidFill>
                            <a:schemeClr val="tx1"/>
                          </a:solidFill>
                          <a:effectLst/>
                          <a:latin typeface="Calibri"/>
                          <a:ea typeface="Calibri"/>
                          <a:cs typeface="Calibri"/>
                        </a:rPr>
                        <a:t>Date</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lumMod val="25000"/>
                        <a:lumOff val="75000"/>
                      </a:schemeClr>
                    </a:solidFill>
                  </a:tcPr>
                </a:tc>
                <a:tc>
                  <a:txBody>
                    <a:bodyPr/>
                    <a:lstStyle/>
                    <a:p>
                      <a:pPr lvl="0" algn="ctr">
                        <a:lnSpc>
                          <a:spcPct val="107000"/>
                        </a:lnSpc>
                        <a:spcAft>
                          <a:spcPts val="800"/>
                        </a:spcAft>
                        <a:buNone/>
                      </a:pPr>
                      <a:r>
                        <a:rPr lang="en-GB" sz="1000" dirty="0">
                          <a:solidFill>
                            <a:schemeClr val="tx1"/>
                          </a:solidFill>
                          <a:effectLst/>
                          <a:latin typeface="Calibri"/>
                          <a:ea typeface="Calibri"/>
                          <a:cs typeface="Calibri"/>
                        </a:rPr>
                        <a:t>What’s happening?</a:t>
                      </a:r>
                      <a:endParaRPr lang="en-US" sz="1000" dirty="0"/>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lumMod val="25000"/>
                        <a:lumOff val="75000"/>
                      </a:schemeClr>
                    </a:solidFill>
                  </a:tcPr>
                </a:tc>
                <a:tc>
                  <a:txBody>
                    <a:bodyPr/>
                    <a:lstStyle/>
                    <a:p>
                      <a:pPr algn="ctr">
                        <a:lnSpc>
                          <a:spcPct val="107000"/>
                        </a:lnSpc>
                        <a:spcAft>
                          <a:spcPts val="800"/>
                        </a:spcAft>
                      </a:pPr>
                      <a:r>
                        <a:rPr lang="en-GB" sz="1000" dirty="0">
                          <a:solidFill>
                            <a:schemeClr val="tx1"/>
                          </a:solidFill>
                          <a:effectLst/>
                          <a:latin typeface="Calibri"/>
                          <a:ea typeface="Calibri"/>
                          <a:cs typeface="Calibri"/>
                        </a:rPr>
                        <a:t>Where?</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lumMod val="25000"/>
                        <a:lumOff val="75000"/>
                      </a:schemeClr>
                    </a:solidFill>
                  </a:tcPr>
                </a:tc>
                <a:tc>
                  <a:txBody>
                    <a:bodyPr/>
                    <a:lstStyle/>
                    <a:p>
                      <a:pPr algn="ctr">
                        <a:lnSpc>
                          <a:spcPct val="107000"/>
                        </a:lnSpc>
                        <a:spcAft>
                          <a:spcPts val="800"/>
                        </a:spcAft>
                      </a:pPr>
                      <a:r>
                        <a:rPr lang="en-GB" sz="1100" dirty="0">
                          <a:solidFill>
                            <a:schemeClr val="tx1"/>
                          </a:solidFill>
                          <a:effectLst/>
                          <a:latin typeface="Calibri"/>
                          <a:ea typeface="Calibri"/>
                          <a:cs typeface="Calibri"/>
                        </a:rPr>
                        <a:t>Who’s involved?</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938997992"/>
                  </a:ext>
                </a:extLst>
              </a:tr>
              <a:tr h="425065">
                <a:tc>
                  <a:txBody>
                    <a:bodyPr/>
                    <a:lstStyle/>
                    <a:p>
                      <a:pPr lvl="0" algn="l">
                        <a:lnSpc>
                          <a:spcPct val="107000"/>
                        </a:lnSpc>
                        <a:spcAft>
                          <a:spcPts val="800"/>
                        </a:spcAft>
                        <a:buNone/>
                      </a:pPr>
                      <a:r>
                        <a:rPr lang="en-GB" sz="1000" dirty="0">
                          <a:solidFill>
                            <a:schemeClr val="tx1"/>
                          </a:solidFill>
                          <a:effectLst/>
                          <a:latin typeface="Calibri"/>
                          <a:ea typeface="Calibri"/>
                          <a:cs typeface="Calibri"/>
                        </a:rPr>
                        <a:t>Thursday 26</a:t>
                      </a:r>
                      <a:r>
                        <a:rPr lang="en-GB" sz="1000" baseline="30000" dirty="0">
                          <a:solidFill>
                            <a:schemeClr val="tx1"/>
                          </a:solidFill>
                          <a:effectLst/>
                          <a:latin typeface="Calibri"/>
                          <a:ea typeface="Calibri"/>
                          <a:cs typeface="Calibri"/>
                        </a:rPr>
                        <a:t>th</a:t>
                      </a:r>
                      <a:r>
                        <a:rPr lang="en-GB" sz="1000" dirty="0">
                          <a:solidFill>
                            <a:schemeClr val="tx1"/>
                          </a:solidFill>
                          <a:effectLst/>
                          <a:latin typeface="Calibri"/>
                          <a:ea typeface="Calibri"/>
                          <a:cs typeface="Calibri"/>
                        </a:rPr>
                        <a:t> March</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Y6 walk around </a:t>
                      </a:r>
                      <a:r>
                        <a:rPr lang="en-GB" sz="1000" b="1" i="0" u="none" strike="noStrike" noProof="0" dirty="0" err="1">
                          <a:solidFill>
                            <a:schemeClr val="tx1"/>
                          </a:solidFill>
                          <a:effectLst/>
                          <a:latin typeface="Calibri"/>
                        </a:rPr>
                        <a:t>Thorverton</a:t>
                      </a:r>
                      <a:endParaRPr lang="en-GB" sz="1000" b="1" i="0" u="none" strike="noStrike" noProof="0" dirty="0">
                        <a:solidFill>
                          <a:schemeClr val="tx1"/>
                        </a:solidFill>
                        <a:effectLst/>
                        <a:latin typeface="Calibri"/>
                      </a:endParaRP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Meet at </a:t>
                      </a:r>
                      <a:r>
                        <a:rPr lang="en-GB" sz="1000" b="1" i="0" u="none" strike="noStrike" noProof="0" dirty="0" err="1">
                          <a:solidFill>
                            <a:schemeClr val="tx1"/>
                          </a:solidFill>
                          <a:effectLst/>
                          <a:latin typeface="Calibri"/>
                        </a:rPr>
                        <a:t>Thorverton</a:t>
                      </a:r>
                      <a:r>
                        <a:rPr lang="en-GB" sz="1000" b="1" i="0" u="none" strike="noStrike" noProof="0" dirty="0">
                          <a:solidFill>
                            <a:schemeClr val="tx1"/>
                          </a:solidFill>
                          <a:effectLst/>
                          <a:latin typeface="Calibri"/>
                        </a:rPr>
                        <a:t> Memorial car park</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Y6 pupils</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3513415"/>
                  </a:ext>
                </a:extLst>
              </a:tr>
              <a:tr h="425065">
                <a:tc>
                  <a:txBody>
                    <a:bodyPr/>
                    <a:lstStyle/>
                    <a:p>
                      <a:pPr lvl="0" algn="l">
                        <a:lnSpc>
                          <a:spcPct val="107000"/>
                        </a:lnSpc>
                        <a:spcAft>
                          <a:spcPts val="800"/>
                        </a:spcAft>
                        <a:buNone/>
                      </a:pPr>
                      <a:r>
                        <a:rPr lang="en-GB" sz="1000" dirty="0">
                          <a:solidFill>
                            <a:schemeClr val="tx1"/>
                          </a:solidFill>
                          <a:effectLst/>
                          <a:latin typeface="Calibri"/>
                          <a:ea typeface="Calibri"/>
                          <a:cs typeface="Calibri"/>
                        </a:rPr>
                        <a:t>Mon 30</a:t>
                      </a:r>
                      <a:r>
                        <a:rPr lang="en-GB" sz="1000" baseline="30000" dirty="0">
                          <a:solidFill>
                            <a:schemeClr val="tx1"/>
                          </a:solidFill>
                          <a:effectLst/>
                          <a:latin typeface="Calibri"/>
                          <a:ea typeface="Calibri"/>
                          <a:cs typeface="Calibri"/>
                        </a:rPr>
                        <a:t>th</a:t>
                      </a:r>
                      <a:r>
                        <a:rPr lang="en-GB" sz="1000" dirty="0">
                          <a:solidFill>
                            <a:schemeClr val="tx1"/>
                          </a:solidFill>
                          <a:effectLst/>
                          <a:latin typeface="Calibri"/>
                          <a:ea typeface="Calibri"/>
                          <a:cs typeface="Calibri"/>
                        </a:rPr>
                        <a:t> March</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Year 5/6 Netball Tournament</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Lords Meadow</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Group of Year 5/6 children</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273074261"/>
                  </a:ext>
                </a:extLst>
              </a:tr>
              <a:tr h="425065">
                <a:tc>
                  <a:txBody>
                    <a:bodyPr/>
                    <a:lstStyle/>
                    <a:p>
                      <a:pPr lvl="0" algn="l">
                        <a:lnSpc>
                          <a:spcPct val="100000"/>
                        </a:lnSpc>
                        <a:spcAft>
                          <a:spcPts val="800"/>
                        </a:spcAft>
                        <a:buNone/>
                      </a:pPr>
                      <a:r>
                        <a:rPr lang="en-GB" sz="1000" dirty="0">
                          <a:solidFill>
                            <a:schemeClr val="tx1"/>
                          </a:solidFill>
                          <a:effectLst/>
                          <a:latin typeface="Calibri"/>
                          <a:ea typeface="Calibri"/>
                          <a:cs typeface="Calibri"/>
                        </a:rPr>
                        <a:t>Tues 31</a:t>
                      </a:r>
                      <a:r>
                        <a:rPr lang="en-GB" sz="1000" baseline="30000" dirty="0">
                          <a:solidFill>
                            <a:schemeClr val="tx1"/>
                          </a:solidFill>
                          <a:effectLst/>
                          <a:latin typeface="Calibri"/>
                          <a:ea typeface="Calibri"/>
                          <a:cs typeface="Calibri"/>
                        </a:rPr>
                        <a:t>st</a:t>
                      </a:r>
                      <a:r>
                        <a:rPr lang="en-GB" sz="1000" dirty="0">
                          <a:solidFill>
                            <a:schemeClr val="tx1"/>
                          </a:solidFill>
                          <a:effectLst/>
                          <a:latin typeface="Calibri"/>
                          <a:ea typeface="Calibri"/>
                          <a:cs typeface="Calibri"/>
                        </a:rPr>
                        <a:t> March</a:t>
                      </a:r>
                    </a:p>
                    <a:p>
                      <a:pPr lvl="0" algn="l">
                        <a:lnSpc>
                          <a:spcPct val="100000"/>
                        </a:lnSpc>
                        <a:spcAft>
                          <a:spcPts val="800"/>
                        </a:spcAft>
                        <a:buNone/>
                      </a:pPr>
                      <a:r>
                        <a:rPr lang="en-GB" sz="1000" dirty="0">
                          <a:solidFill>
                            <a:schemeClr val="tx1"/>
                          </a:solidFill>
                          <a:effectLst/>
                          <a:latin typeface="Calibri"/>
                          <a:ea typeface="Calibri"/>
                          <a:cs typeface="Calibri"/>
                        </a:rPr>
                        <a:t>11am</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a:solidFill>
                        <a:srgbClr val="002060"/>
                      </a:solidFill>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Spring Talent Show</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Sandford Parish Hall</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All children and their families</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637937339"/>
                  </a:ext>
                </a:extLst>
              </a:tr>
              <a:tr h="425065">
                <a:tc>
                  <a:txBody>
                    <a:bodyPr/>
                    <a:lstStyle/>
                    <a:p>
                      <a:pPr lvl="0" algn="l">
                        <a:lnSpc>
                          <a:spcPct val="107000"/>
                        </a:lnSpc>
                        <a:spcAft>
                          <a:spcPts val="800"/>
                        </a:spcAft>
                        <a:buNone/>
                      </a:pPr>
                      <a:r>
                        <a:rPr lang="en-GB" sz="1000" dirty="0">
                          <a:solidFill>
                            <a:schemeClr val="tx1"/>
                          </a:solidFill>
                          <a:effectLst/>
                          <a:latin typeface="Calibri"/>
                          <a:ea typeface="Calibri"/>
                          <a:cs typeface="Calibri"/>
                        </a:rPr>
                        <a:t>Thurs 2</a:t>
                      </a:r>
                      <a:r>
                        <a:rPr lang="en-GB" sz="1000" baseline="30000" dirty="0">
                          <a:solidFill>
                            <a:schemeClr val="tx1"/>
                          </a:solidFill>
                          <a:effectLst/>
                          <a:latin typeface="Calibri"/>
                          <a:ea typeface="Calibri"/>
                          <a:cs typeface="Calibri"/>
                        </a:rPr>
                        <a:t>nd</a:t>
                      </a:r>
                      <a:r>
                        <a:rPr lang="en-GB" sz="1000" dirty="0">
                          <a:solidFill>
                            <a:schemeClr val="tx1"/>
                          </a:solidFill>
                          <a:effectLst/>
                          <a:latin typeface="Calibri"/>
                          <a:ea typeface="Calibri"/>
                          <a:cs typeface="Calibri"/>
                        </a:rPr>
                        <a:t> April</a:t>
                      </a:r>
                    </a:p>
                    <a:p>
                      <a:pPr lvl="0" algn="l">
                        <a:lnSpc>
                          <a:spcPct val="107000"/>
                        </a:lnSpc>
                        <a:spcAft>
                          <a:spcPts val="800"/>
                        </a:spcAft>
                        <a:buNone/>
                      </a:pPr>
                      <a:r>
                        <a:rPr lang="en-GB" sz="1000" dirty="0">
                          <a:solidFill>
                            <a:schemeClr val="tx1"/>
                          </a:solidFill>
                          <a:effectLst/>
                          <a:latin typeface="Calibri"/>
                          <a:ea typeface="Calibri"/>
                          <a:cs typeface="Calibri"/>
                        </a:rPr>
                        <a:t>2.30pm</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a:solidFill>
                        <a:srgbClr val="002060"/>
                      </a:solidFill>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Open Afternoon</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In school</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All welcome</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831903071"/>
                  </a:ext>
                </a:extLst>
              </a:tr>
            </a:tbl>
          </a:graphicData>
        </a:graphic>
      </p:graphicFrame>
      <p:sp>
        <p:nvSpPr>
          <p:cNvPr id="6" name="TextBox 5">
            <a:extLst>
              <a:ext uri="{FF2B5EF4-FFF2-40B4-BE49-F238E27FC236}">
                <a16:creationId xmlns:a16="http://schemas.microsoft.com/office/drawing/2014/main" id="{ABAE4C89-1BD8-433E-9882-58EF101199B9}"/>
              </a:ext>
            </a:extLst>
          </p:cNvPr>
          <p:cNvSpPr txBox="1"/>
          <p:nvPr/>
        </p:nvSpPr>
        <p:spPr>
          <a:xfrm>
            <a:off x="0" y="4167134"/>
            <a:ext cx="6858000" cy="523220"/>
          </a:xfrm>
          <a:prstGeom prst="rect">
            <a:avLst/>
          </a:prstGeom>
          <a:solidFill>
            <a:schemeClr val="bg1"/>
          </a:solidFill>
          <a:ln w="76200">
            <a:noFill/>
          </a:ln>
        </p:spPr>
        <p:txBody>
          <a:bodyPr wrap="square" lIns="91440" tIns="45720" rIns="91440" bIns="45720" rtlCol="0" anchor="t">
            <a:spAutoFit/>
          </a:bodyPr>
          <a:lstStyle/>
          <a:p>
            <a:pPr algn="ctr"/>
            <a:r>
              <a:rPr lang="en-GB" sz="2800" b="1" dirty="0">
                <a:solidFill>
                  <a:srgbClr val="002060"/>
                </a:solidFill>
                <a:effectLst>
                  <a:outerShdw blurRad="38100" dist="25400" dir="5400000" algn="ctr">
                    <a:srgbClr val="6E747A">
                      <a:alpha val="43000"/>
                    </a:srgbClr>
                  </a:outerShdw>
                </a:effectLst>
                <a:latin typeface="Calibri"/>
                <a:ea typeface="Calibri"/>
                <a:cs typeface="Calibri"/>
              </a:rPr>
              <a:t>Summer Term Dates</a:t>
            </a:r>
            <a:endParaRPr lang="en-GB" sz="2800" dirty="0">
              <a:solidFill>
                <a:srgbClr val="002060"/>
              </a:solidFill>
              <a:latin typeface="Calibri"/>
              <a:ea typeface="Calibri"/>
              <a:cs typeface="Calibri"/>
            </a:endParaRPr>
          </a:p>
        </p:txBody>
      </p:sp>
      <p:graphicFrame>
        <p:nvGraphicFramePr>
          <p:cNvPr id="8" name="Table 7">
            <a:extLst>
              <a:ext uri="{FF2B5EF4-FFF2-40B4-BE49-F238E27FC236}">
                <a16:creationId xmlns:a16="http://schemas.microsoft.com/office/drawing/2014/main" id="{D10B16D5-780D-4E1B-AB37-D9573D40934A}"/>
              </a:ext>
            </a:extLst>
          </p:cNvPr>
          <p:cNvGraphicFramePr>
            <a:graphicFrameLocks noGrp="1"/>
          </p:cNvGraphicFramePr>
          <p:nvPr>
            <p:extLst>
              <p:ext uri="{D42A27DB-BD31-4B8C-83A1-F6EECF244321}">
                <p14:modId xmlns:p14="http://schemas.microsoft.com/office/powerpoint/2010/main" val="4137708883"/>
              </p:ext>
            </p:extLst>
          </p:nvPr>
        </p:nvGraphicFramePr>
        <p:xfrm>
          <a:off x="178798" y="5062728"/>
          <a:ext cx="6500404" cy="4513857"/>
        </p:xfrm>
        <a:graphic>
          <a:graphicData uri="http://schemas.openxmlformats.org/drawingml/2006/table">
            <a:tbl>
              <a:tblPr firstRow="1" firstCol="1" bandRow="1">
                <a:tableStyleId>{5C22544A-7EE6-4342-B048-85BDC9FD1C3A}</a:tableStyleId>
              </a:tblPr>
              <a:tblGrid>
                <a:gridCol w="1083402">
                  <a:extLst>
                    <a:ext uri="{9D8B030D-6E8A-4147-A177-3AD203B41FA5}">
                      <a16:colId xmlns:a16="http://schemas.microsoft.com/office/drawing/2014/main" val="3872528782"/>
                    </a:ext>
                  </a:extLst>
                </a:gridCol>
                <a:gridCol w="2166801">
                  <a:extLst>
                    <a:ext uri="{9D8B030D-6E8A-4147-A177-3AD203B41FA5}">
                      <a16:colId xmlns:a16="http://schemas.microsoft.com/office/drawing/2014/main" val="2497487825"/>
                    </a:ext>
                  </a:extLst>
                </a:gridCol>
                <a:gridCol w="2166799">
                  <a:extLst>
                    <a:ext uri="{9D8B030D-6E8A-4147-A177-3AD203B41FA5}">
                      <a16:colId xmlns:a16="http://schemas.microsoft.com/office/drawing/2014/main" val="222149176"/>
                    </a:ext>
                  </a:extLst>
                </a:gridCol>
                <a:gridCol w="1083402">
                  <a:extLst>
                    <a:ext uri="{9D8B030D-6E8A-4147-A177-3AD203B41FA5}">
                      <a16:colId xmlns:a16="http://schemas.microsoft.com/office/drawing/2014/main" val="1089236971"/>
                    </a:ext>
                  </a:extLst>
                </a:gridCol>
              </a:tblGrid>
              <a:tr h="263207">
                <a:tc>
                  <a:txBody>
                    <a:bodyPr/>
                    <a:lstStyle/>
                    <a:p>
                      <a:pPr algn="ctr">
                        <a:lnSpc>
                          <a:spcPct val="107000"/>
                        </a:lnSpc>
                        <a:spcAft>
                          <a:spcPts val="800"/>
                        </a:spcAft>
                      </a:pPr>
                      <a:r>
                        <a:rPr lang="en-GB" sz="1000" dirty="0">
                          <a:solidFill>
                            <a:schemeClr val="tx1"/>
                          </a:solidFill>
                          <a:effectLst/>
                          <a:latin typeface="Calibri"/>
                          <a:ea typeface="Calibri"/>
                          <a:cs typeface="Calibri"/>
                        </a:rPr>
                        <a:t>Date</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lumMod val="25000"/>
                        <a:lumOff val="75000"/>
                      </a:schemeClr>
                    </a:solidFill>
                  </a:tcPr>
                </a:tc>
                <a:tc>
                  <a:txBody>
                    <a:bodyPr/>
                    <a:lstStyle/>
                    <a:p>
                      <a:pPr lvl="0" algn="ctr">
                        <a:lnSpc>
                          <a:spcPct val="107000"/>
                        </a:lnSpc>
                        <a:spcAft>
                          <a:spcPts val="800"/>
                        </a:spcAft>
                        <a:buNone/>
                      </a:pPr>
                      <a:r>
                        <a:rPr lang="en-GB" sz="1000" dirty="0">
                          <a:solidFill>
                            <a:schemeClr val="tx1"/>
                          </a:solidFill>
                          <a:effectLst/>
                          <a:latin typeface="Calibri"/>
                          <a:ea typeface="Calibri"/>
                          <a:cs typeface="Calibri"/>
                        </a:rPr>
                        <a:t>What’s happening?</a:t>
                      </a:r>
                      <a:endParaRPr lang="en-US" sz="1000" dirty="0"/>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lumMod val="25000"/>
                        <a:lumOff val="75000"/>
                      </a:schemeClr>
                    </a:solidFill>
                  </a:tcPr>
                </a:tc>
                <a:tc>
                  <a:txBody>
                    <a:bodyPr/>
                    <a:lstStyle/>
                    <a:p>
                      <a:pPr algn="ctr">
                        <a:lnSpc>
                          <a:spcPct val="107000"/>
                        </a:lnSpc>
                        <a:spcAft>
                          <a:spcPts val="800"/>
                        </a:spcAft>
                      </a:pPr>
                      <a:r>
                        <a:rPr lang="en-GB" sz="1000" dirty="0">
                          <a:solidFill>
                            <a:schemeClr val="tx1"/>
                          </a:solidFill>
                          <a:effectLst/>
                          <a:latin typeface="Calibri"/>
                          <a:ea typeface="Calibri"/>
                          <a:cs typeface="Calibri"/>
                        </a:rPr>
                        <a:t>Where?</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lumMod val="25000"/>
                        <a:lumOff val="75000"/>
                      </a:schemeClr>
                    </a:solidFill>
                  </a:tcPr>
                </a:tc>
                <a:tc>
                  <a:txBody>
                    <a:bodyPr/>
                    <a:lstStyle/>
                    <a:p>
                      <a:pPr algn="ctr">
                        <a:lnSpc>
                          <a:spcPct val="107000"/>
                        </a:lnSpc>
                        <a:spcAft>
                          <a:spcPts val="800"/>
                        </a:spcAft>
                      </a:pPr>
                      <a:r>
                        <a:rPr lang="en-GB" sz="1100" dirty="0">
                          <a:solidFill>
                            <a:schemeClr val="tx1"/>
                          </a:solidFill>
                          <a:effectLst/>
                          <a:latin typeface="Calibri"/>
                          <a:ea typeface="Calibri"/>
                          <a:cs typeface="Calibri"/>
                        </a:rPr>
                        <a:t>Who’s involved?</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938997992"/>
                  </a:ext>
                </a:extLst>
              </a:tr>
              <a:tr h="425065">
                <a:tc>
                  <a:txBody>
                    <a:bodyPr/>
                    <a:lstStyle/>
                    <a:p>
                      <a:pPr lvl="0" algn="l">
                        <a:lnSpc>
                          <a:spcPct val="107000"/>
                        </a:lnSpc>
                        <a:spcAft>
                          <a:spcPts val="800"/>
                        </a:spcAft>
                        <a:buNone/>
                      </a:pPr>
                      <a:r>
                        <a:rPr lang="en-GB" sz="1000" dirty="0">
                          <a:solidFill>
                            <a:schemeClr val="tx1"/>
                          </a:solidFill>
                          <a:effectLst/>
                          <a:latin typeface="Calibri"/>
                          <a:ea typeface="Calibri"/>
                          <a:cs typeface="Calibri"/>
                        </a:rPr>
                        <a:t>Mon 20</a:t>
                      </a:r>
                      <a:r>
                        <a:rPr lang="en-GB" sz="1000" baseline="30000" dirty="0">
                          <a:solidFill>
                            <a:schemeClr val="tx1"/>
                          </a:solidFill>
                          <a:effectLst/>
                          <a:latin typeface="Calibri"/>
                          <a:ea typeface="Calibri"/>
                          <a:cs typeface="Calibri"/>
                        </a:rPr>
                        <a:t>th</a:t>
                      </a:r>
                      <a:r>
                        <a:rPr lang="en-GB" sz="1000" dirty="0">
                          <a:solidFill>
                            <a:schemeClr val="tx1"/>
                          </a:solidFill>
                          <a:effectLst/>
                          <a:latin typeface="Calibri"/>
                          <a:ea typeface="Calibri"/>
                          <a:cs typeface="Calibri"/>
                        </a:rPr>
                        <a:t> April</a:t>
                      </a:r>
                    </a:p>
                    <a:p>
                      <a:pPr lvl="0" algn="l">
                        <a:lnSpc>
                          <a:spcPct val="107000"/>
                        </a:lnSpc>
                        <a:spcAft>
                          <a:spcPts val="800"/>
                        </a:spcAft>
                        <a:buNone/>
                      </a:pPr>
                      <a:r>
                        <a:rPr lang="en-GB" sz="1000" dirty="0">
                          <a:solidFill>
                            <a:schemeClr val="tx1"/>
                          </a:solidFill>
                          <a:effectLst/>
                          <a:latin typeface="Calibri"/>
                          <a:ea typeface="Calibri"/>
                          <a:cs typeface="Calibri"/>
                        </a:rPr>
                        <a:t>7.30pm</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FOSS MEETING</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Virtual</a:t>
                      </a:r>
                    </a:p>
                  </a:txBody>
                  <a:tcPr marL="50832" marR="508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Parents/friends of Sandford School</a:t>
                      </a:r>
                    </a:p>
                  </a:txBody>
                  <a:tcPr marL="50832" marR="50832" marT="0" marB="0" anchor="ctr">
                    <a:lnL w="12700" cap="flat" cmpd="sng" algn="ctr">
                      <a:solidFill>
                        <a:schemeClr val="tx1"/>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677385478"/>
                  </a:ext>
                </a:extLst>
              </a:tr>
              <a:tr h="425065">
                <a:tc>
                  <a:txBody>
                    <a:bodyPr/>
                    <a:lstStyle/>
                    <a:p>
                      <a:pPr lvl="0" algn="l">
                        <a:lnSpc>
                          <a:spcPct val="107000"/>
                        </a:lnSpc>
                        <a:spcAft>
                          <a:spcPts val="800"/>
                        </a:spcAft>
                        <a:buNone/>
                      </a:pPr>
                      <a:r>
                        <a:rPr lang="en-GB" sz="1000" dirty="0">
                          <a:solidFill>
                            <a:schemeClr val="tx1"/>
                          </a:solidFill>
                          <a:effectLst/>
                          <a:latin typeface="Calibri"/>
                          <a:ea typeface="Calibri"/>
                          <a:cs typeface="Calibri"/>
                        </a:rPr>
                        <a:t>Thurs 23</a:t>
                      </a:r>
                      <a:r>
                        <a:rPr lang="en-GB" sz="1000" baseline="30000" dirty="0">
                          <a:solidFill>
                            <a:schemeClr val="tx1"/>
                          </a:solidFill>
                          <a:effectLst/>
                          <a:latin typeface="Calibri"/>
                          <a:ea typeface="Calibri"/>
                          <a:cs typeface="Calibri"/>
                        </a:rPr>
                        <a:t>rd</a:t>
                      </a:r>
                      <a:r>
                        <a:rPr lang="en-GB" sz="1000" dirty="0">
                          <a:solidFill>
                            <a:schemeClr val="tx1"/>
                          </a:solidFill>
                          <a:effectLst/>
                          <a:latin typeface="Calibri"/>
                          <a:ea typeface="Calibri"/>
                          <a:cs typeface="Calibri"/>
                        </a:rPr>
                        <a:t> April</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a:solidFill>
                        <a:srgbClr val="002060"/>
                      </a:solidFill>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Year 6 Walk</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TBC</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Children doing Exmoor Challenge</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672886159"/>
                  </a:ext>
                </a:extLst>
              </a:tr>
              <a:tr h="425065">
                <a:tc>
                  <a:txBody>
                    <a:bodyPr/>
                    <a:lstStyle/>
                    <a:p>
                      <a:pPr lvl="0" algn="l">
                        <a:lnSpc>
                          <a:spcPct val="107000"/>
                        </a:lnSpc>
                        <a:spcAft>
                          <a:spcPts val="800"/>
                        </a:spcAft>
                        <a:buNone/>
                      </a:pPr>
                      <a:r>
                        <a:rPr lang="en-GB" sz="1000" dirty="0">
                          <a:solidFill>
                            <a:schemeClr val="tx1"/>
                          </a:solidFill>
                          <a:effectLst/>
                          <a:latin typeface="Calibri"/>
                          <a:ea typeface="Calibri"/>
                          <a:cs typeface="Calibri"/>
                        </a:rPr>
                        <a:t>28</a:t>
                      </a:r>
                      <a:r>
                        <a:rPr lang="en-GB" sz="1000" baseline="30000" dirty="0">
                          <a:solidFill>
                            <a:schemeClr val="tx1"/>
                          </a:solidFill>
                          <a:effectLst/>
                          <a:latin typeface="Calibri"/>
                          <a:ea typeface="Calibri"/>
                          <a:cs typeface="Calibri"/>
                        </a:rPr>
                        <a:t>th</a:t>
                      </a:r>
                      <a:r>
                        <a:rPr lang="en-GB" sz="1000" dirty="0">
                          <a:solidFill>
                            <a:schemeClr val="tx1"/>
                          </a:solidFill>
                          <a:effectLst/>
                          <a:latin typeface="Calibri"/>
                          <a:ea typeface="Calibri"/>
                          <a:cs typeface="Calibri"/>
                        </a:rPr>
                        <a:t>-29</a:t>
                      </a:r>
                      <a:r>
                        <a:rPr lang="en-GB" sz="1000" baseline="30000" dirty="0">
                          <a:solidFill>
                            <a:schemeClr val="tx1"/>
                          </a:solidFill>
                          <a:effectLst/>
                          <a:latin typeface="Calibri"/>
                          <a:ea typeface="Calibri"/>
                          <a:cs typeface="Calibri"/>
                        </a:rPr>
                        <a:t>th</a:t>
                      </a:r>
                      <a:r>
                        <a:rPr lang="en-GB" sz="1000" dirty="0">
                          <a:solidFill>
                            <a:schemeClr val="tx1"/>
                          </a:solidFill>
                          <a:effectLst/>
                          <a:latin typeface="Calibri"/>
                          <a:ea typeface="Calibri"/>
                          <a:cs typeface="Calibri"/>
                        </a:rPr>
                        <a:t> April</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a:solidFill>
                        <a:srgbClr val="002060"/>
                      </a:solidFill>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Year 3/4 residential</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Dartmoor Zoo</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Year 3/4 children</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597992622"/>
                  </a:ext>
                </a:extLst>
              </a:tr>
              <a:tr h="425065">
                <a:tc>
                  <a:txBody>
                    <a:bodyPr/>
                    <a:lstStyle/>
                    <a:p>
                      <a:pPr lvl="0" algn="l">
                        <a:lnSpc>
                          <a:spcPct val="107000"/>
                        </a:lnSpc>
                        <a:spcAft>
                          <a:spcPts val="800"/>
                        </a:spcAft>
                        <a:buNone/>
                      </a:pPr>
                      <a:r>
                        <a:rPr lang="en-GB" sz="1000" dirty="0">
                          <a:solidFill>
                            <a:schemeClr val="tx1"/>
                          </a:solidFill>
                          <a:effectLst/>
                          <a:latin typeface="Calibri"/>
                          <a:ea typeface="Calibri"/>
                          <a:cs typeface="Calibri"/>
                        </a:rPr>
                        <a:t>Thurs 30</a:t>
                      </a:r>
                      <a:r>
                        <a:rPr lang="en-GB" sz="1000" baseline="30000" dirty="0">
                          <a:solidFill>
                            <a:schemeClr val="tx1"/>
                          </a:solidFill>
                          <a:effectLst/>
                          <a:latin typeface="Calibri"/>
                          <a:ea typeface="Calibri"/>
                          <a:cs typeface="Calibri"/>
                        </a:rPr>
                        <a:t>th</a:t>
                      </a:r>
                      <a:r>
                        <a:rPr lang="en-GB" sz="1000" dirty="0">
                          <a:solidFill>
                            <a:schemeClr val="tx1"/>
                          </a:solidFill>
                          <a:effectLst/>
                          <a:latin typeface="Calibri"/>
                          <a:ea typeface="Calibri"/>
                          <a:cs typeface="Calibri"/>
                        </a:rPr>
                        <a:t> April</a:t>
                      </a:r>
                    </a:p>
                    <a:p>
                      <a:pPr lvl="0" algn="l">
                        <a:lnSpc>
                          <a:spcPct val="107000"/>
                        </a:lnSpc>
                        <a:spcAft>
                          <a:spcPts val="800"/>
                        </a:spcAft>
                        <a:buNone/>
                      </a:pPr>
                      <a:r>
                        <a:rPr lang="en-GB" sz="1000" dirty="0">
                          <a:solidFill>
                            <a:schemeClr val="tx1"/>
                          </a:solidFill>
                          <a:effectLst/>
                          <a:latin typeface="Calibri"/>
                          <a:ea typeface="Calibri"/>
                          <a:cs typeface="Calibri"/>
                        </a:rPr>
                        <a:t>AM</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Devon Music Education Hub interactive concert</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School</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All classes</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894380887"/>
                  </a:ext>
                </a:extLst>
              </a:tr>
              <a:tr h="425065">
                <a:tc>
                  <a:txBody>
                    <a:bodyPr/>
                    <a:lstStyle/>
                    <a:p>
                      <a:pPr lvl="0" algn="l">
                        <a:lnSpc>
                          <a:spcPct val="107000"/>
                        </a:lnSpc>
                        <a:spcAft>
                          <a:spcPts val="800"/>
                        </a:spcAft>
                        <a:buNone/>
                      </a:pPr>
                      <a:r>
                        <a:rPr lang="en-GB" sz="1000" dirty="0">
                          <a:solidFill>
                            <a:schemeClr val="tx1"/>
                          </a:solidFill>
                          <a:effectLst/>
                          <a:latin typeface="Calibri"/>
                          <a:ea typeface="Calibri"/>
                          <a:cs typeface="Calibri"/>
                        </a:rPr>
                        <a:t>Sat 2</a:t>
                      </a:r>
                      <a:r>
                        <a:rPr lang="en-GB" sz="1000" baseline="30000" dirty="0">
                          <a:solidFill>
                            <a:schemeClr val="tx1"/>
                          </a:solidFill>
                          <a:effectLst/>
                          <a:latin typeface="Calibri"/>
                          <a:ea typeface="Calibri"/>
                          <a:cs typeface="Calibri"/>
                        </a:rPr>
                        <a:t>nd</a:t>
                      </a:r>
                      <a:r>
                        <a:rPr lang="en-GB" sz="1000" dirty="0">
                          <a:solidFill>
                            <a:schemeClr val="tx1"/>
                          </a:solidFill>
                          <a:effectLst/>
                          <a:latin typeface="Calibri"/>
                          <a:ea typeface="Calibri"/>
                          <a:cs typeface="Calibri"/>
                        </a:rPr>
                        <a:t> May</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a:solidFill>
                        <a:srgbClr val="002060"/>
                      </a:solidFill>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Exmoor Challenge</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Dulverton</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Year 6</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2405836550"/>
                  </a:ext>
                </a:extLst>
              </a:tr>
              <a:tr h="425065">
                <a:tc>
                  <a:txBody>
                    <a:bodyPr/>
                    <a:lstStyle/>
                    <a:p>
                      <a:pPr lvl="0" algn="l">
                        <a:lnSpc>
                          <a:spcPct val="107000"/>
                        </a:lnSpc>
                        <a:spcAft>
                          <a:spcPts val="800"/>
                        </a:spcAft>
                        <a:buNone/>
                      </a:pPr>
                      <a:r>
                        <a:rPr lang="en-GB" sz="1000" dirty="0">
                          <a:solidFill>
                            <a:schemeClr val="tx1"/>
                          </a:solidFill>
                          <a:effectLst/>
                          <a:latin typeface="Calibri"/>
                          <a:ea typeface="Calibri"/>
                          <a:cs typeface="Calibri"/>
                        </a:rPr>
                        <a:t>Tues 5</a:t>
                      </a:r>
                      <a:r>
                        <a:rPr lang="en-GB" sz="1000" baseline="30000" dirty="0">
                          <a:solidFill>
                            <a:schemeClr val="tx1"/>
                          </a:solidFill>
                          <a:effectLst/>
                          <a:latin typeface="Calibri"/>
                          <a:ea typeface="Calibri"/>
                          <a:cs typeface="Calibri"/>
                        </a:rPr>
                        <a:t>th</a:t>
                      </a:r>
                      <a:r>
                        <a:rPr lang="en-GB" sz="1000" dirty="0">
                          <a:solidFill>
                            <a:schemeClr val="tx1"/>
                          </a:solidFill>
                          <a:effectLst/>
                          <a:latin typeface="Calibri"/>
                          <a:ea typeface="Calibri"/>
                          <a:cs typeface="Calibri"/>
                        </a:rPr>
                        <a:t> May</a:t>
                      </a:r>
                    </a:p>
                    <a:p>
                      <a:pPr lvl="0" algn="l">
                        <a:lnSpc>
                          <a:spcPct val="107000"/>
                        </a:lnSpc>
                        <a:spcAft>
                          <a:spcPts val="800"/>
                        </a:spcAft>
                        <a:buNone/>
                      </a:pPr>
                      <a:r>
                        <a:rPr lang="en-GB" sz="1000" dirty="0">
                          <a:solidFill>
                            <a:schemeClr val="tx1"/>
                          </a:solidFill>
                          <a:effectLst/>
                          <a:latin typeface="Calibri"/>
                          <a:ea typeface="Calibri"/>
                          <a:cs typeface="Calibri"/>
                        </a:rPr>
                        <a:t>3.45 – 5pm</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a:solidFill>
                        <a:srgbClr val="002060"/>
                      </a:solidFill>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Year 5/6 Cricket</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Sandford Cricket Club</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Group of Y5/6 children</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145137246"/>
                  </a:ext>
                </a:extLst>
              </a:tr>
              <a:tr h="425065">
                <a:tc>
                  <a:txBody>
                    <a:bodyPr/>
                    <a:lstStyle/>
                    <a:p>
                      <a:pPr lvl="0" algn="l">
                        <a:lnSpc>
                          <a:spcPct val="107000"/>
                        </a:lnSpc>
                        <a:spcAft>
                          <a:spcPts val="800"/>
                        </a:spcAft>
                        <a:buNone/>
                      </a:pPr>
                      <a:r>
                        <a:rPr lang="en-GB" sz="1000" dirty="0">
                          <a:solidFill>
                            <a:schemeClr val="tx1"/>
                          </a:solidFill>
                          <a:effectLst/>
                          <a:latin typeface="Calibri"/>
                          <a:ea typeface="Calibri"/>
                          <a:cs typeface="Calibri"/>
                        </a:rPr>
                        <a:t>W/B 11</a:t>
                      </a:r>
                      <a:r>
                        <a:rPr lang="en-GB" sz="1000" baseline="30000" dirty="0">
                          <a:solidFill>
                            <a:schemeClr val="tx1"/>
                          </a:solidFill>
                          <a:effectLst/>
                          <a:latin typeface="Calibri"/>
                          <a:ea typeface="Calibri"/>
                          <a:cs typeface="Calibri"/>
                        </a:rPr>
                        <a:t>th</a:t>
                      </a:r>
                      <a:r>
                        <a:rPr lang="en-GB" sz="1000" dirty="0">
                          <a:solidFill>
                            <a:schemeClr val="tx1"/>
                          </a:solidFill>
                          <a:effectLst/>
                          <a:latin typeface="Calibri"/>
                          <a:ea typeface="Calibri"/>
                          <a:cs typeface="Calibri"/>
                        </a:rPr>
                        <a:t> May</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a:solidFill>
                        <a:srgbClr val="002060"/>
                      </a:solidFill>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KS2 SATS</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School</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Year 6</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292866687"/>
                  </a:ext>
                </a:extLst>
              </a:tr>
              <a:tr h="425065">
                <a:tc>
                  <a:txBody>
                    <a:bodyPr/>
                    <a:lstStyle/>
                    <a:p>
                      <a:pPr lvl="0" algn="l">
                        <a:lnSpc>
                          <a:spcPct val="100000"/>
                        </a:lnSpc>
                        <a:spcAft>
                          <a:spcPts val="800"/>
                        </a:spcAft>
                        <a:buNone/>
                      </a:pPr>
                      <a:r>
                        <a:rPr lang="en-GB" sz="1000" dirty="0">
                          <a:solidFill>
                            <a:schemeClr val="tx1"/>
                          </a:solidFill>
                          <a:effectLst/>
                          <a:latin typeface="Calibri"/>
                          <a:ea typeface="Calibri"/>
                          <a:cs typeface="Calibri"/>
                        </a:rPr>
                        <a:t>Fri 22nd May</a:t>
                      </a:r>
                    </a:p>
                    <a:p>
                      <a:pPr lvl="0" algn="l">
                        <a:lnSpc>
                          <a:spcPct val="100000"/>
                        </a:lnSpc>
                        <a:spcAft>
                          <a:spcPts val="800"/>
                        </a:spcAft>
                        <a:buNone/>
                      </a:pPr>
                      <a:r>
                        <a:rPr lang="en-GB" sz="1000" dirty="0">
                          <a:solidFill>
                            <a:schemeClr val="tx1"/>
                          </a:solidFill>
                          <a:effectLst/>
                          <a:latin typeface="Calibri"/>
                          <a:ea typeface="Calibri"/>
                          <a:cs typeface="Calibri"/>
                        </a:rPr>
                        <a:t>2pm</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a:solidFill>
                        <a:srgbClr val="002060"/>
                      </a:solidFill>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Guitar Assembly</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School Hall</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Guitar players and their parents</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2152804059"/>
                  </a:ext>
                </a:extLst>
              </a:tr>
              <a:tr h="425065">
                <a:tc>
                  <a:txBody>
                    <a:bodyPr/>
                    <a:lstStyle/>
                    <a:p>
                      <a:pPr lvl="0" algn="l">
                        <a:lnSpc>
                          <a:spcPct val="100000"/>
                        </a:lnSpc>
                        <a:spcAft>
                          <a:spcPts val="800"/>
                        </a:spcAft>
                        <a:buNone/>
                      </a:pPr>
                      <a:r>
                        <a:rPr lang="en-GB" sz="1000" dirty="0">
                          <a:solidFill>
                            <a:schemeClr val="tx1"/>
                          </a:solidFill>
                          <a:effectLst/>
                          <a:latin typeface="Calibri"/>
                          <a:ea typeface="Calibri"/>
                          <a:cs typeface="Calibri"/>
                        </a:rPr>
                        <a:t>Fri 22</a:t>
                      </a:r>
                      <a:r>
                        <a:rPr lang="en-GB" sz="1000" baseline="30000" dirty="0">
                          <a:solidFill>
                            <a:schemeClr val="tx1"/>
                          </a:solidFill>
                          <a:effectLst/>
                          <a:latin typeface="Calibri"/>
                          <a:ea typeface="Calibri"/>
                          <a:cs typeface="Calibri"/>
                        </a:rPr>
                        <a:t>nd</a:t>
                      </a:r>
                      <a:r>
                        <a:rPr lang="en-GB" sz="1000" dirty="0">
                          <a:solidFill>
                            <a:schemeClr val="tx1"/>
                          </a:solidFill>
                          <a:effectLst/>
                          <a:latin typeface="Calibri"/>
                          <a:ea typeface="Calibri"/>
                          <a:cs typeface="Calibri"/>
                        </a:rPr>
                        <a:t> May</a:t>
                      </a:r>
                    </a:p>
                    <a:p>
                      <a:pPr lvl="0" algn="l">
                        <a:lnSpc>
                          <a:spcPct val="100000"/>
                        </a:lnSpc>
                        <a:spcAft>
                          <a:spcPts val="800"/>
                        </a:spcAft>
                        <a:buNone/>
                      </a:pPr>
                      <a:r>
                        <a:rPr lang="en-GB" sz="1000" dirty="0">
                          <a:solidFill>
                            <a:schemeClr val="tx1"/>
                          </a:solidFill>
                          <a:effectLst/>
                          <a:latin typeface="Calibri"/>
                          <a:ea typeface="Calibri"/>
                          <a:cs typeface="Calibri"/>
                        </a:rPr>
                        <a:t>2.30pm</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a:solidFill>
                        <a:srgbClr val="002060"/>
                      </a:solidFill>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Open Afternoon</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School</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1" i="0" u="none" strike="noStrike" noProof="0" dirty="0">
                          <a:solidFill>
                            <a:schemeClr val="tx1"/>
                          </a:solidFill>
                          <a:effectLst/>
                          <a:latin typeface="Calibri"/>
                        </a:rPr>
                        <a:t>All welcome</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637937339"/>
                  </a:ext>
                </a:extLst>
              </a:tr>
              <a:tr h="425065">
                <a:tc>
                  <a:txBody>
                    <a:bodyPr/>
                    <a:lstStyle/>
                    <a:p>
                      <a:pPr lvl="0" algn="l">
                        <a:lnSpc>
                          <a:spcPct val="107000"/>
                        </a:lnSpc>
                        <a:spcAft>
                          <a:spcPts val="800"/>
                        </a:spcAft>
                        <a:buNone/>
                      </a:pPr>
                      <a:r>
                        <a:rPr lang="en-GB" sz="1000" dirty="0">
                          <a:solidFill>
                            <a:schemeClr val="tx1"/>
                          </a:solidFill>
                          <a:effectLst/>
                          <a:latin typeface="Calibri"/>
                          <a:ea typeface="Calibri"/>
                          <a:cs typeface="Calibri"/>
                        </a:rPr>
                        <a:t>25</a:t>
                      </a:r>
                      <a:r>
                        <a:rPr lang="en-GB" sz="1000" baseline="30000" dirty="0">
                          <a:solidFill>
                            <a:schemeClr val="tx1"/>
                          </a:solidFill>
                          <a:effectLst/>
                          <a:latin typeface="Calibri"/>
                          <a:ea typeface="Calibri"/>
                          <a:cs typeface="Calibri"/>
                        </a:rPr>
                        <a:t>th</a:t>
                      </a:r>
                      <a:r>
                        <a:rPr lang="en-GB" sz="1000" dirty="0">
                          <a:solidFill>
                            <a:schemeClr val="tx1"/>
                          </a:solidFill>
                          <a:effectLst/>
                          <a:latin typeface="Calibri"/>
                          <a:ea typeface="Calibri"/>
                          <a:cs typeface="Calibri"/>
                        </a:rPr>
                        <a:t> – 29</a:t>
                      </a:r>
                      <a:r>
                        <a:rPr lang="en-GB" sz="1000" baseline="30000" dirty="0">
                          <a:solidFill>
                            <a:schemeClr val="tx1"/>
                          </a:solidFill>
                          <a:effectLst/>
                          <a:latin typeface="Calibri"/>
                          <a:ea typeface="Calibri"/>
                          <a:cs typeface="Calibri"/>
                        </a:rPr>
                        <a:t>th</a:t>
                      </a:r>
                      <a:r>
                        <a:rPr lang="en-GB" sz="1000" dirty="0">
                          <a:solidFill>
                            <a:schemeClr val="tx1"/>
                          </a:solidFill>
                          <a:effectLst/>
                          <a:latin typeface="Calibri"/>
                          <a:ea typeface="Calibri"/>
                          <a:cs typeface="Calibri"/>
                        </a:rPr>
                        <a:t> May</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a:solidFill>
                        <a:srgbClr val="002060"/>
                      </a:solidFill>
                    </a:lnT>
                    <a:lnB w="12700" cap="flat" cmpd="sng" algn="ctr">
                      <a:solidFill>
                        <a:srgbClr val="002060"/>
                      </a:solidFill>
                      <a:prstDash val="solid"/>
                      <a:round/>
                      <a:headEnd type="none" w="med" len="med"/>
                      <a:tailEnd type="none" w="med" len="med"/>
                    </a:lnB>
                    <a:solidFill>
                      <a:schemeClr val="bg1"/>
                    </a:solidFill>
                  </a:tcPr>
                </a:tc>
                <a:tc gridSpan="3">
                  <a:txBody>
                    <a:bodyPr/>
                    <a:lstStyle/>
                    <a:p>
                      <a:pPr lvl="0" algn="ctr">
                        <a:lnSpc>
                          <a:spcPct val="107000"/>
                        </a:lnSpc>
                        <a:spcAft>
                          <a:spcPts val="800"/>
                        </a:spcAft>
                        <a:buNone/>
                      </a:pPr>
                      <a:r>
                        <a:rPr lang="en-GB" sz="1000" b="1" i="0" u="none" strike="noStrike" noProof="0" dirty="0">
                          <a:solidFill>
                            <a:schemeClr val="tx1"/>
                          </a:solidFill>
                          <a:effectLst/>
                          <a:latin typeface="Calibri"/>
                        </a:rPr>
                        <a:t>HALF TERM</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lvl="0" algn="ctr">
                        <a:lnSpc>
                          <a:spcPct val="107000"/>
                        </a:lnSpc>
                        <a:spcAft>
                          <a:spcPts val="800"/>
                        </a:spcAft>
                        <a:buNone/>
                      </a:pPr>
                      <a:endParaRPr lang="en-GB" sz="1000" b="1" i="0" u="none" strike="noStrike" noProof="0" dirty="0">
                        <a:solidFill>
                          <a:schemeClr val="tx1"/>
                        </a:solidFill>
                        <a:effectLst/>
                        <a:latin typeface="Calibri"/>
                      </a:endParaRP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lvl="0" algn="ctr">
                        <a:lnSpc>
                          <a:spcPct val="107000"/>
                        </a:lnSpc>
                        <a:spcAft>
                          <a:spcPts val="800"/>
                        </a:spcAft>
                        <a:buNone/>
                      </a:pPr>
                      <a:endParaRPr lang="en-GB" sz="1000" b="1" i="0" u="none" strike="noStrike" noProof="0" dirty="0">
                        <a:solidFill>
                          <a:schemeClr val="tx1"/>
                        </a:solidFill>
                        <a:effectLst/>
                        <a:latin typeface="Calibri"/>
                      </a:endParaRP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831903071"/>
                  </a:ext>
                </a:extLst>
              </a:tr>
            </a:tbl>
          </a:graphicData>
        </a:graphic>
      </p:graphicFrame>
    </p:spTree>
    <p:extLst>
      <p:ext uri="{BB962C8B-B14F-4D97-AF65-F5344CB8AC3E}">
        <p14:creationId xmlns:p14="http://schemas.microsoft.com/office/powerpoint/2010/main" val="2857892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CFCDFF5-1421-4331-8FE3-CA7DCF308472}"/>
              </a:ext>
            </a:extLst>
          </p:cNvPr>
          <p:cNvSpPr txBox="1"/>
          <p:nvPr/>
        </p:nvSpPr>
        <p:spPr>
          <a:xfrm>
            <a:off x="361444" y="2006621"/>
            <a:ext cx="6242304" cy="1569660"/>
          </a:xfrm>
          <a:prstGeom prst="rect">
            <a:avLst/>
          </a:prstGeom>
          <a:solidFill>
            <a:schemeClr val="bg1"/>
          </a:solidFill>
          <a:ln w="76200">
            <a:solidFill>
              <a:schemeClr val="tx2">
                <a:lumMod val="10000"/>
                <a:lumOff val="90000"/>
              </a:schemeClr>
            </a:solidFill>
          </a:ln>
        </p:spPr>
        <p:txBody>
          <a:bodyPr wrap="square" rtlCol="0">
            <a:spAutoFit/>
          </a:bodyPr>
          <a:lstStyle/>
          <a:p>
            <a:pPr algn="just"/>
            <a:r>
              <a:rPr lang="en-GB" sz="1600" dirty="0">
                <a:latin typeface="Calibri" panose="020F0502020204030204" pitchFamily="34" charset="0"/>
                <a:ea typeface="Calibri" panose="020F0502020204030204" pitchFamily="34" charset="0"/>
                <a:cs typeface="Calibri" panose="020F0502020204030204" pitchFamily="34" charset="0"/>
              </a:rPr>
              <a:t>Please do pre-book your child’s school lunch via the </a:t>
            </a:r>
            <a:r>
              <a:rPr lang="en-GB" sz="1600" b="1" dirty="0">
                <a:latin typeface="Calibri" panose="020F0502020204030204" pitchFamily="34" charset="0"/>
                <a:ea typeface="Calibri" panose="020F0502020204030204" pitchFamily="34" charset="0"/>
                <a:cs typeface="Calibri" panose="020F0502020204030204" pitchFamily="34" charset="0"/>
              </a:rPr>
              <a:t>My Child at School </a:t>
            </a:r>
            <a:r>
              <a:rPr lang="en-GB" sz="1600" dirty="0">
                <a:latin typeface="Calibri" panose="020F0502020204030204" pitchFamily="34" charset="0"/>
                <a:ea typeface="Calibri" panose="020F0502020204030204" pitchFamily="34" charset="0"/>
                <a:cs typeface="Calibri" panose="020F0502020204030204" pitchFamily="34" charset="0"/>
              </a:rPr>
              <a:t>app. It helps us out in the classroom and makes mornings run much smoother and quicker. If your child is off school, or has a packed lunch instead, the meal will be credited by the office so you won’t pay for a meal you don’t have. Do contact the office if you are having issues with logging in or paying for items.</a:t>
            </a:r>
          </a:p>
        </p:txBody>
      </p:sp>
      <p:pic>
        <p:nvPicPr>
          <p:cNvPr id="6" name="Picture 5">
            <a:extLst>
              <a:ext uri="{FF2B5EF4-FFF2-40B4-BE49-F238E27FC236}">
                <a16:creationId xmlns:a16="http://schemas.microsoft.com/office/drawing/2014/main" id="{E76C6EF6-679B-46B2-96E7-86DAC46BC251}"/>
              </a:ext>
            </a:extLst>
          </p:cNvPr>
          <p:cNvPicPr>
            <a:picLocks noChangeAspect="1"/>
          </p:cNvPicPr>
          <p:nvPr/>
        </p:nvPicPr>
        <p:blipFill>
          <a:blip r:embed="rId2"/>
          <a:stretch>
            <a:fillRect/>
          </a:stretch>
        </p:blipFill>
        <p:spPr>
          <a:xfrm>
            <a:off x="4264192" y="327542"/>
            <a:ext cx="1350283" cy="1536192"/>
          </a:xfrm>
          <a:prstGeom prst="rect">
            <a:avLst/>
          </a:prstGeom>
        </p:spPr>
      </p:pic>
      <p:pic>
        <p:nvPicPr>
          <p:cNvPr id="8" name="Picture 7">
            <a:extLst>
              <a:ext uri="{FF2B5EF4-FFF2-40B4-BE49-F238E27FC236}">
                <a16:creationId xmlns:a16="http://schemas.microsoft.com/office/drawing/2014/main" id="{4F160D62-5BFA-4D90-93A6-FEE71E47575A}"/>
              </a:ext>
            </a:extLst>
          </p:cNvPr>
          <p:cNvPicPr>
            <a:picLocks noChangeAspect="1"/>
          </p:cNvPicPr>
          <p:nvPr/>
        </p:nvPicPr>
        <p:blipFill>
          <a:blip r:embed="rId3"/>
          <a:stretch>
            <a:fillRect/>
          </a:stretch>
        </p:blipFill>
        <p:spPr>
          <a:xfrm>
            <a:off x="2025859" y="3833965"/>
            <a:ext cx="2913475" cy="1605109"/>
          </a:xfrm>
          <a:prstGeom prst="rect">
            <a:avLst/>
          </a:prstGeom>
        </p:spPr>
      </p:pic>
      <p:pic>
        <p:nvPicPr>
          <p:cNvPr id="10" name="Picture 9">
            <a:extLst>
              <a:ext uri="{FF2B5EF4-FFF2-40B4-BE49-F238E27FC236}">
                <a16:creationId xmlns:a16="http://schemas.microsoft.com/office/drawing/2014/main" id="{9FE9F9DF-1A88-4870-B431-E71C2E5DA609}"/>
              </a:ext>
            </a:extLst>
          </p:cNvPr>
          <p:cNvPicPr>
            <a:picLocks noChangeAspect="1"/>
          </p:cNvPicPr>
          <p:nvPr/>
        </p:nvPicPr>
        <p:blipFill>
          <a:blip r:embed="rId4"/>
          <a:stretch>
            <a:fillRect/>
          </a:stretch>
        </p:blipFill>
        <p:spPr>
          <a:xfrm>
            <a:off x="1204678" y="401512"/>
            <a:ext cx="2123778" cy="15114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1" name="TextBox 10">
            <a:extLst>
              <a:ext uri="{FF2B5EF4-FFF2-40B4-BE49-F238E27FC236}">
                <a16:creationId xmlns:a16="http://schemas.microsoft.com/office/drawing/2014/main" id="{29C1F2D6-A0DB-4137-9B93-99ECD64AFD37}"/>
              </a:ext>
            </a:extLst>
          </p:cNvPr>
          <p:cNvSpPr txBox="1"/>
          <p:nvPr/>
        </p:nvSpPr>
        <p:spPr>
          <a:xfrm>
            <a:off x="296546" y="7521485"/>
            <a:ext cx="6372100" cy="2062103"/>
          </a:xfrm>
          <a:prstGeom prst="rect">
            <a:avLst/>
          </a:prstGeom>
          <a:solidFill>
            <a:schemeClr val="bg1"/>
          </a:solidFill>
          <a:ln w="76200">
            <a:solidFill>
              <a:schemeClr val="tx2">
                <a:lumMod val="10000"/>
                <a:lumOff val="90000"/>
              </a:schemeClr>
            </a:solidFill>
          </a:ln>
        </p:spPr>
        <p:txBody>
          <a:bodyPr wrap="square" rtlCol="0">
            <a:spAutoFit/>
          </a:bodyPr>
          <a:lstStyle/>
          <a:p>
            <a:pPr algn="just"/>
            <a:r>
              <a:rPr lang="en-GB" sz="1600" dirty="0">
                <a:latin typeface="Calibri" panose="020F0502020204030204" pitchFamily="34" charset="0"/>
                <a:ea typeface="Calibri" panose="020F0502020204030204" pitchFamily="34" charset="0"/>
                <a:cs typeface="Calibri" panose="020F0502020204030204" pitchFamily="34" charset="0"/>
              </a:rPr>
              <a:t>Our lovely Miss Spence has been busy sorting out the second hand school uniform and, although there is still a bit of work to do, it is looking much smarter and easier to access. </a:t>
            </a:r>
          </a:p>
          <a:p>
            <a:pPr algn="just"/>
            <a:r>
              <a:rPr lang="en-GB" sz="1600" dirty="0">
                <a:latin typeface="Calibri" panose="020F0502020204030204" pitchFamily="34" charset="0"/>
                <a:ea typeface="Calibri" panose="020F0502020204030204" pitchFamily="34" charset="0"/>
                <a:cs typeface="Calibri" panose="020F0502020204030204" pitchFamily="34" charset="0"/>
              </a:rPr>
              <a:t>Now that nowhere locally stocks school uniform it is much trickier to get replacements, so don’t buy new – come and see what we have; save a few pounds and save the planet too!</a:t>
            </a:r>
          </a:p>
          <a:p>
            <a:pPr algn="just"/>
            <a:r>
              <a:rPr lang="en-GB" sz="1600" dirty="0">
                <a:latin typeface="Calibri" panose="020F0502020204030204" pitchFamily="34" charset="0"/>
                <a:ea typeface="Calibri" panose="020F0502020204030204" pitchFamily="34" charset="0"/>
                <a:cs typeface="Calibri" panose="020F0502020204030204" pitchFamily="34" charset="0"/>
              </a:rPr>
              <a:t>We also have a small stock of wellies if you need spares for school or home.</a:t>
            </a:r>
          </a:p>
        </p:txBody>
      </p:sp>
      <p:pic>
        <p:nvPicPr>
          <p:cNvPr id="13" name="Picture 12">
            <a:extLst>
              <a:ext uri="{FF2B5EF4-FFF2-40B4-BE49-F238E27FC236}">
                <a16:creationId xmlns:a16="http://schemas.microsoft.com/office/drawing/2014/main" id="{2C6F1A22-34AE-4322-948F-2A386139BEC9}"/>
              </a:ext>
            </a:extLst>
          </p:cNvPr>
          <p:cNvPicPr>
            <a:picLocks noChangeAspect="1"/>
          </p:cNvPicPr>
          <p:nvPr/>
        </p:nvPicPr>
        <p:blipFill>
          <a:blip r:embed="rId5"/>
          <a:stretch>
            <a:fillRect/>
          </a:stretch>
        </p:blipFill>
        <p:spPr>
          <a:xfrm>
            <a:off x="2025859" y="5647545"/>
            <a:ext cx="2913474" cy="1665469"/>
          </a:xfrm>
          <a:prstGeom prst="rect">
            <a:avLst/>
          </a:prstGeom>
        </p:spPr>
      </p:pic>
    </p:spTree>
    <p:extLst>
      <p:ext uri="{BB962C8B-B14F-4D97-AF65-F5344CB8AC3E}">
        <p14:creationId xmlns:p14="http://schemas.microsoft.com/office/powerpoint/2010/main" val="826371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9C8AA74-6872-4C63-AE1F-4FE54F9B3097}"/>
              </a:ext>
            </a:extLst>
          </p:cNvPr>
          <p:cNvPicPr>
            <a:picLocks noChangeAspect="1"/>
          </p:cNvPicPr>
          <p:nvPr/>
        </p:nvPicPr>
        <p:blipFill>
          <a:blip r:embed="rId2"/>
          <a:stretch>
            <a:fillRect/>
          </a:stretch>
        </p:blipFill>
        <p:spPr>
          <a:xfrm>
            <a:off x="553110" y="1645921"/>
            <a:ext cx="5699644" cy="8083954"/>
          </a:xfrm>
          <a:prstGeom prst="rect">
            <a:avLst/>
          </a:prstGeom>
        </p:spPr>
      </p:pic>
      <p:sp>
        <p:nvSpPr>
          <p:cNvPr id="4" name="TextBox 3">
            <a:extLst>
              <a:ext uri="{FF2B5EF4-FFF2-40B4-BE49-F238E27FC236}">
                <a16:creationId xmlns:a16="http://schemas.microsoft.com/office/drawing/2014/main" id="{1C0EF0FA-7A49-4E02-868A-87C1B1EA251F}"/>
              </a:ext>
            </a:extLst>
          </p:cNvPr>
          <p:cNvSpPr txBox="1"/>
          <p:nvPr/>
        </p:nvSpPr>
        <p:spPr>
          <a:xfrm>
            <a:off x="437605" y="261257"/>
            <a:ext cx="5982789" cy="1077218"/>
          </a:xfrm>
          <a:prstGeom prst="rect">
            <a:avLst/>
          </a:prstGeom>
          <a:solidFill>
            <a:schemeClr val="bg1"/>
          </a:solidFill>
          <a:ln w="76200">
            <a:solidFill>
              <a:schemeClr val="tx2">
                <a:lumMod val="10000"/>
                <a:lumOff val="90000"/>
              </a:schemeClr>
            </a:solidFill>
          </a:ln>
        </p:spPr>
        <p:txBody>
          <a:bodyPr wrap="square" rtlCol="0">
            <a:spAutoFit/>
          </a:bodyPr>
          <a:lstStyle/>
          <a:p>
            <a:pPr algn="just"/>
            <a:r>
              <a:rPr lang="en-GB" sz="1600" dirty="0">
                <a:latin typeface="Calibri" panose="020F0502020204030204" pitchFamily="34" charset="0"/>
                <a:ea typeface="Calibri" panose="020F0502020204030204" pitchFamily="34" charset="0"/>
                <a:cs typeface="Calibri" panose="020F0502020204030204" pitchFamily="34" charset="0"/>
              </a:rPr>
              <a:t>We still need a few volunteers to help out at the Easter Bingo next Friday night, such as helping serve refreshments, or setting up before or clearing up afterwards. Speak to Gemma Stephens or Abby in the office if you can help!</a:t>
            </a:r>
          </a:p>
        </p:txBody>
      </p:sp>
    </p:spTree>
    <p:extLst>
      <p:ext uri="{BB962C8B-B14F-4D97-AF65-F5344CB8AC3E}">
        <p14:creationId xmlns:p14="http://schemas.microsoft.com/office/powerpoint/2010/main" val="3004145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D148FDB-593C-4B0D-9685-A4CCF3D91EE1}"/>
              </a:ext>
            </a:extLst>
          </p:cNvPr>
          <p:cNvPicPr>
            <a:picLocks noChangeAspect="1"/>
          </p:cNvPicPr>
          <p:nvPr/>
        </p:nvPicPr>
        <p:blipFill rotWithShape="1">
          <a:blip r:embed="rId2"/>
          <a:srcRect l="-6747" r="1359" b="7392"/>
          <a:stretch/>
        </p:blipFill>
        <p:spPr>
          <a:xfrm>
            <a:off x="3400704" y="5407151"/>
            <a:ext cx="3348783" cy="4386466"/>
          </a:xfrm>
          <a:prstGeom prst="rect">
            <a:avLst/>
          </a:prstGeom>
        </p:spPr>
      </p:pic>
      <p:pic>
        <p:nvPicPr>
          <p:cNvPr id="6" name="Picture 5" descr="A poster with text and toys&#10;&#10;AI-generated content may be incorrect.">
            <a:extLst>
              <a:ext uri="{FF2B5EF4-FFF2-40B4-BE49-F238E27FC236}">
                <a16:creationId xmlns:a16="http://schemas.microsoft.com/office/drawing/2014/main" id="{9ACEC8DF-9BA9-4ACF-9DF6-665FC691488D}"/>
              </a:ext>
            </a:extLst>
          </p:cNvPr>
          <p:cNvPicPr>
            <a:picLocks noChangeAspect="1"/>
          </p:cNvPicPr>
          <p:nvPr/>
        </p:nvPicPr>
        <p:blipFill>
          <a:blip r:embed="rId3"/>
          <a:stretch>
            <a:fillRect/>
          </a:stretch>
        </p:blipFill>
        <p:spPr>
          <a:xfrm>
            <a:off x="98901" y="5430741"/>
            <a:ext cx="3185403" cy="4374671"/>
          </a:xfrm>
          <a:prstGeom prst="rect">
            <a:avLst/>
          </a:prstGeom>
        </p:spPr>
      </p:pic>
      <p:pic>
        <p:nvPicPr>
          <p:cNvPr id="4" name="Picture 3">
            <a:extLst>
              <a:ext uri="{FF2B5EF4-FFF2-40B4-BE49-F238E27FC236}">
                <a16:creationId xmlns:a16="http://schemas.microsoft.com/office/drawing/2014/main" id="{04EA568C-C5D1-4841-9AF3-183EF34CAC52}"/>
              </a:ext>
            </a:extLst>
          </p:cNvPr>
          <p:cNvPicPr>
            <a:picLocks noChangeAspect="1"/>
          </p:cNvPicPr>
          <p:nvPr/>
        </p:nvPicPr>
        <p:blipFill>
          <a:blip r:embed="rId4"/>
          <a:stretch>
            <a:fillRect/>
          </a:stretch>
        </p:blipFill>
        <p:spPr>
          <a:xfrm>
            <a:off x="3407425" y="579208"/>
            <a:ext cx="3450575" cy="4506598"/>
          </a:xfrm>
          <a:prstGeom prst="rect">
            <a:avLst/>
          </a:prstGeom>
        </p:spPr>
      </p:pic>
      <p:pic>
        <p:nvPicPr>
          <p:cNvPr id="3" name="Picture 2">
            <a:extLst>
              <a:ext uri="{FF2B5EF4-FFF2-40B4-BE49-F238E27FC236}">
                <a16:creationId xmlns:a16="http://schemas.microsoft.com/office/drawing/2014/main" id="{A90C81A5-B4E0-4B89-B8F4-14B3E8FEAE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613" y="566534"/>
            <a:ext cx="3194692" cy="4519272"/>
          </a:xfrm>
          <a:prstGeom prst="rect">
            <a:avLst/>
          </a:prstGeom>
        </p:spPr>
      </p:pic>
    </p:spTree>
    <p:extLst>
      <p:ext uri="{BB962C8B-B14F-4D97-AF65-F5344CB8AC3E}">
        <p14:creationId xmlns:p14="http://schemas.microsoft.com/office/powerpoint/2010/main" val="375893022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a3bb6f3-05f3-40e2-9a17-622ecbbcb7bb">
      <Terms xmlns="http://schemas.microsoft.com/office/infopath/2007/PartnerControls"/>
    </lcf76f155ced4ddcb4097134ff3c332f>
    <TaxCatchAll xmlns="701aa865-438d-45ea-89f3-b7cec900003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EFA9B0B366DD642B310C153D1FC619B" ma:contentTypeVersion="19" ma:contentTypeDescription="Create a new document." ma:contentTypeScope="" ma:versionID="a3ffe593d1892a9d03cf52717b5efdb2">
  <xsd:schema xmlns:xsd="http://www.w3.org/2001/XMLSchema" xmlns:xs="http://www.w3.org/2001/XMLSchema" xmlns:p="http://schemas.microsoft.com/office/2006/metadata/properties" xmlns:ns2="3a3bb6f3-05f3-40e2-9a17-622ecbbcb7bb" xmlns:ns3="701aa865-438d-45ea-89f3-b7cec900003f" targetNamespace="http://schemas.microsoft.com/office/2006/metadata/properties" ma:root="true" ma:fieldsID="e6c6f7d011ace276ea492a8968916365" ns2:_="" ns3:_="">
    <xsd:import namespace="3a3bb6f3-05f3-40e2-9a17-622ecbbcb7bb"/>
    <xsd:import namespace="701aa865-438d-45ea-89f3-b7cec900003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3bb6f3-05f3-40e2-9a17-622ecbbcb7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6e0fcdf-cc37-4e63-b6b3-e9c241228361"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01aa865-438d-45ea-89f3-b7cec900003f"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38912ca-6fbc-4773-8779-edb71c3400b6}" ma:internalName="TaxCatchAll" ma:showField="CatchAllData" ma:web="701aa865-438d-45ea-89f3-b7cec90000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C50278C-823C-426D-938A-0F95412E7270}">
  <ds:schemaRefs>
    <ds:schemaRef ds:uri="3a3bb6f3-05f3-40e2-9a17-622ecbbcb7bb"/>
    <ds:schemaRef ds:uri="701aa865-438d-45ea-89f3-b7cec900003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008F3F7-7C04-4869-9316-4079D31C97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a3bb6f3-05f3-40e2-9a17-622ecbbcb7bb"/>
    <ds:schemaRef ds:uri="701aa865-438d-45ea-89f3-b7cec90000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C35FE08-FA10-4DE8-BA1B-2A9F85DF800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14222</TotalTime>
  <Words>1718</Words>
  <Application>Microsoft Office PowerPoint</Application>
  <PresentationFormat>A4 Paper (210x297 mm)</PresentationFormat>
  <Paragraphs>179</Paragraphs>
  <Slides>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Hannah Fee</dc:creator>
  <cp:lastModifiedBy>Abby Payne</cp:lastModifiedBy>
  <cp:revision>3235</cp:revision>
  <dcterms:created xsi:type="dcterms:W3CDTF">2025-01-06T14:47:20Z</dcterms:created>
  <dcterms:modified xsi:type="dcterms:W3CDTF">2026-03-20T16:01:16Z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0x0101009EFA9B0B366DD642B310C153D1FC619B</vt:lpwstr>
  </property>
</Properties>
</file>