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6"/>
  </p:notesMasterIdLst>
  <p:handoutMasterIdLst>
    <p:handoutMasterId r:id="rId17"/>
  </p:handoutMasterIdLst>
  <p:sldIdLst>
    <p:sldId id="296" r:id="rId5"/>
    <p:sldId id="326" r:id="rId6"/>
    <p:sldId id="327" r:id="rId7"/>
    <p:sldId id="331" r:id="rId8"/>
    <p:sldId id="309" r:id="rId9"/>
    <p:sldId id="258" r:id="rId10"/>
    <p:sldId id="318" r:id="rId11"/>
    <p:sldId id="329" r:id="rId12"/>
    <p:sldId id="322" r:id="rId13"/>
    <p:sldId id="312" r:id="rId14"/>
    <p:sldId id="330" r:id="rId1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by Payne" initials="AP" lastIdx="1" clrIdx="0">
    <p:extLst>
      <p:ext uri="{19B8F6BF-5375-455C-9EA6-DF929625EA0E}">
        <p15:presenceInfo xmlns:p15="http://schemas.microsoft.com/office/powerpoint/2012/main" userId="S-1-5-21-3749023190-1694018104-1539102887-11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5165" autoAdjust="0"/>
  </p:normalViewPr>
  <p:slideViewPr>
    <p:cSldViewPr snapToGrid="0">
      <p:cViewPr>
        <p:scale>
          <a:sx n="120" d="100"/>
          <a:sy n="120" d="100"/>
        </p:scale>
        <p:origin x="2076" y="-1068"/>
      </p:cViewPr>
      <p:guideLst/>
    </p:cSldViewPr>
  </p:slideViewPr>
  <p:notesTextViewPr>
    <p:cViewPr>
      <p:scale>
        <a:sx n="20" d="100"/>
        <a:sy n="20" d="100"/>
      </p:scale>
      <p:origin x="0" y="0"/>
    </p:cViewPr>
  </p:notesTextViewPr>
  <p:notesViewPr>
    <p:cSldViewPr snapToGrid="0">
      <p:cViewPr varScale="1">
        <p:scale>
          <a:sx n="57" d="100"/>
          <a:sy n="57" d="100"/>
        </p:scale>
        <p:origin x="3269"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BD3ABD-C19D-4E1F-A3D6-81E6301CB0A6}"/>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23ECC2A-85BB-4AFD-A296-5560F9DA7231}"/>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0F99722-4927-4F47-8FD7-96574537F42F}" type="datetimeFigureOut">
              <a:rPr lang="en-GB" smtClean="0"/>
              <a:t>22/05/2026</a:t>
            </a:fld>
            <a:endParaRPr lang="en-GB"/>
          </a:p>
        </p:txBody>
      </p:sp>
      <p:sp>
        <p:nvSpPr>
          <p:cNvPr id="4" name="Footer Placeholder 3">
            <a:extLst>
              <a:ext uri="{FF2B5EF4-FFF2-40B4-BE49-F238E27FC236}">
                <a16:creationId xmlns:a16="http://schemas.microsoft.com/office/drawing/2014/main" id="{B0AA4F1E-DBDE-4ABE-94F8-C48E5801ABC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3A1B55A-CE2F-4B12-9738-C7C70DC569A8}"/>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03B034E-A50F-417A-B82C-815C0539B240}" type="slidenum">
              <a:rPr lang="en-GB" smtClean="0"/>
              <a:t>‹#›</a:t>
            </a:fld>
            <a:endParaRPr lang="en-GB"/>
          </a:p>
        </p:txBody>
      </p:sp>
    </p:spTree>
    <p:extLst>
      <p:ext uri="{BB962C8B-B14F-4D97-AF65-F5344CB8AC3E}">
        <p14:creationId xmlns:p14="http://schemas.microsoft.com/office/powerpoint/2010/main" val="3522321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2CEE570-F934-4FD9-BB93-C6FE1EC4DC16}" type="datetimeFigureOut">
              <a:rPr lang="en-GB" smtClean="0"/>
              <a:t>22/05/2026</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38669D6-2802-4FF8-B402-B17526B803BB}" type="slidenum">
              <a:rPr lang="en-GB" smtClean="0"/>
              <a:t>‹#›</a:t>
            </a:fld>
            <a:endParaRPr lang="en-GB"/>
          </a:p>
        </p:txBody>
      </p:sp>
    </p:spTree>
    <p:extLst>
      <p:ext uri="{BB962C8B-B14F-4D97-AF65-F5344CB8AC3E}">
        <p14:creationId xmlns:p14="http://schemas.microsoft.com/office/powerpoint/2010/main" val="378136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8669D6-2802-4FF8-B402-B17526B803BB}" type="slidenum">
              <a:rPr lang="en-GB" smtClean="0"/>
              <a:t>1</a:t>
            </a:fld>
            <a:endParaRPr lang="en-GB"/>
          </a:p>
        </p:txBody>
      </p:sp>
    </p:spTree>
    <p:extLst>
      <p:ext uri="{BB962C8B-B14F-4D97-AF65-F5344CB8AC3E}">
        <p14:creationId xmlns:p14="http://schemas.microsoft.com/office/powerpoint/2010/main" val="936496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9963" y="1241425"/>
            <a:ext cx="2317750"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38669D6-2802-4FF8-B402-B17526B803BB}" type="slidenum">
              <a:rPr lang="en-GB" smtClean="0"/>
              <a:t>5</a:t>
            </a:fld>
            <a:endParaRPr lang="en-GB"/>
          </a:p>
        </p:txBody>
      </p:sp>
    </p:spTree>
    <p:extLst>
      <p:ext uri="{BB962C8B-B14F-4D97-AF65-F5344CB8AC3E}">
        <p14:creationId xmlns:p14="http://schemas.microsoft.com/office/powerpoint/2010/main" val="4102245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5151F7D4-4E4A-43EE-894A-1D51F2B77756}"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00349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1F7D4-4E4A-43EE-894A-1D51F2B77756}"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3940286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51F7D4-4E4A-43EE-894A-1D51F2B77756}"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861999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51F7D4-4E4A-43EE-894A-1D51F2B77756}" type="datetimeFigureOut">
              <a:rPr lang="en-GB" smtClean="0"/>
              <a:t>22/05/2026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1664197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51F7D4-4E4A-43EE-894A-1D51F2B77756}" type="datetimeFigureOut">
              <a:rPr lang="en-GB" smtClean="0"/>
              <a:t>22/05/2026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101200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51F7D4-4E4A-43EE-894A-1D51F2B77756}" type="datetimeFigureOut">
              <a:rPr lang="en-GB" smtClean="0"/>
              <a:t>22/05/2026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1425908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1F7D4-4E4A-43EE-894A-1D51F2B77756}" type="datetimeFigureOut">
              <a:rPr lang="en-GB" smtClean="0"/>
              <a:t>22/05/2026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119356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51F7D4-4E4A-43EE-894A-1D51F2B77756}" type="datetimeFigureOut">
              <a:rPr lang="en-GB" smtClean="0"/>
              <a:t>22/05/2026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345395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151F7D4-4E4A-43EE-894A-1D51F2B77756}" type="datetimeFigureOut">
              <a:rPr lang="en-GB" smtClean="0"/>
              <a:t>22/05/2026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1430301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1F7D4-4E4A-43EE-894A-1D51F2B77756}"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42760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1F7D4-4E4A-43EE-894A-1D51F2B77756}" type="datetimeFigureOut">
              <a:rPr lang="en-GB" smtClean="0"/>
              <a:t>22/05/2026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0B1E5B-F59E-48E4-A6D0-41F4E1F1E806}" type="slidenum">
              <a:rPr lang="en-GB" smtClean="0"/>
              <a:t>‹#›</a:t>
            </a:fld>
            <a:endParaRPr lang="en-GB"/>
          </a:p>
        </p:txBody>
      </p:sp>
    </p:spTree>
    <p:extLst>
      <p:ext uri="{BB962C8B-B14F-4D97-AF65-F5344CB8AC3E}">
        <p14:creationId xmlns:p14="http://schemas.microsoft.com/office/powerpoint/2010/main" val="2693338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151F7D4-4E4A-43EE-894A-1D51F2B77756}" type="datetimeFigureOut">
              <a:rPr lang="en-GB" smtClean="0"/>
              <a:t>22/05/2026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410B1E5B-F59E-48E4-A6D0-41F4E1F1E806}" type="slidenum">
              <a:rPr lang="en-GB" smtClean="0"/>
              <a:t>‹#›</a:t>
            </a:fld>
            <a:endParaRPr lang="en-GB"/>
          </a:p>
        </p:txBody>
      </p:sp>
    </p:spTree>
    <p:extLst>
      <p:ext uri="{BB962C8B-B14F-4D97-AF65-F5344CB8AC3E}">
        <p14:creationId xmlns:p14="http://schemas.microsoft.com/office/powerpoint/2010/main" val="8209309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feguardingadultseast-mailbox@devon.gov.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BC6A74D-2CD5-27EF-01AA-52EC12095C21}"/>
              </a:ext>
            </a:extLst>
          </p:cNvPr>
          <p:cNvSpPr/>
          <p:nvPr/>
        </p:nvSpPr>
        <p:spPr>
          <a:xfrm>
            <a:off x="164248" y="2867672"/>
            <a:ext cx="3165708" cy="681899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The Exe Valley and Moorsway Federation includes four church schools, which were built on church land in Victorian times and have kept their foundation as church schools ever since. Every five years, the schools are inspected to ensure that they are continuing to keep to their original purpose in what is known as a SIAMs inspection. Over the last year or so, all four schools have been inspected, the most recent one being Silverton this week. The six community schools benefit from the work that we do with church schools because enabling every child to flourish is equally important in all our schools.</a:t>
            </a: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800" b="1" dirty="0">
                <a:solidFill>
                  <a:srgbClr val="000000"/>
                </a:solidFill>
                <a:latin typeface="Calibri" panose="020F0502020204030204" pitchFamily="34" charset="0"/>
                <a:ea typeface="Calibri" panose="020F0502020204030204" pitchFamily="34" charset="0"/>
                <a:cs typeface="Calibri" panose="020F0502020204030204" pitchFamily="34" charset="0"/>
              </a:rPr>
              <a:t>HEAD OF SCHOOL APPOINTMENTS</a:t>
            </a: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We are very pleased to announce that Miss Ellie Aldridge is going to be the interim Head of School at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Cornwood</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from September 2026. She is already well-known to the school community and will be able to have a good handover from Mrs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Sheevaun</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Manning over the next half term. We are hugely grateful to Mrs Manning for looking after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Cornwood</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since January and providing continuity of leadership in this time. We have also made a very good appointment at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Whimple</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School yesterday, and will share more information with you as soon as the statutory employment checks are complete.</a:t>
            </a: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800" b="1" dirty="0">
                <a:solidFill>
                  <a:srgbClr val="000000"/>
                </a:solidFill>
                <a:latin typeface="Calibri" panose="020F0502020204030204" pitchFamily="34" charset="0"/>
                <a:ea typeface="Calibri" panose="020F0502020204030204" pitchFamily="34" charset="0"/>
                <a:cs typeface="Calibri" panose="020F0502020204030204" pitchFamily="34" charset="0"/>
              </a:rPr>
              <a:t>GOVERNOR NEWS</a:t>
            </a: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There have been a few changes to the governing board as we have said ‘thank you and goodbye’ to Mrs Sarah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Blomley</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who has finished her time as a school governor at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Cornwood</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Mrs Kate Wotton is going to finish as a federation governor at the end of July, and we will send out information about electing a new parent governor after half term. We are delighted that Rev Deborah Leighton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Plom</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will be joining the federation board as a Foundation Governor, replacing Rev Paul Hinckley who is going to continue supporting </a:t>
            </a:r>
            <a:r>
              <a:rPr lang="en-GB" sz="800" dirty="0" err="1">
                <a:solidFill>
                  <a:srgbClr val="000000"/>
                </a:solidFill>
                <a:latin typeface="Calibri" panose="020F0502020204030204" pitchFamily="34" charset="0"/>
                <a:ea typeface="Calibri" panose="020F0502020204030204" pitchFamily="34" charset="0"/>
                <a:cs typeface="Calibri" panose="020F0502020204030204" pitchFamily="34" charset="0"/>
              </a:rPr>
              <a:t>Cornwood</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as a school governor. </a:t>
            </a: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800" b="1" dirty="0">
                <a:solidFill>
                  <a:srgbClr val="000000"/>
                </a:solidFill>
                <a:latin typeface="Calibri" panose="020F0502020204030204" pitchFamily="34" charset="0"/>
                <a:ea typeface="Calibri" panose="020F0502020204030204" pitchFamily="34" charset="0"/>
                <a:cs typeface="Calibri" panose="020F0502020204030204" pitchFamily="34" charset="0"/>
              </a:rPr>
              <a:t>SAFEGUARDING CONCERNS</a:t>
            </a: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If you are concerned about the safety of a child in Devon or want to speak to someone, or if you are a child worried about your own safety, you can contact Front Door (Multi-Agency Safeguarding Hub or MASH) by calling  on 0345 155 1071. If a child is in immediate danger please call 999. Anyone who is concerned about a child’s safety or well-being can contact the Front Door. </a:t>
            </a: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If you suspect that a vulnerable adult is being abused, or you are being abused yourself and live within Devon Local Authority boundaries, please contact us by calling Adult Social Care on 0345 1551 007 (Monday to Thursday 9.00 am to 5.00 pm, Friday 9.00 am to 4.30 pm and Saturday 9.00 am to 5.00 pm).</a:t>
            </a: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Outside of the hours above or on bank holidays call the Emergency Duty Service on 0345 6000 388.</a:t>
            </a: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Alternatively, you can email: </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3"/>
              </a:rPr>
              <a:t>safeguardingadultseast-mailbox@devon.gov.uk</a:t>
            </a:r>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  (Exeter, East and Mid Devon).</a:t>
            </a: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2" name="Straight Connector 21">
            <a:extLst>
              <a:ext uri="{FF2B5EF4-FFF2-40B4-BE49-F238E27FC236}">
                <a16:creationId xmlns:a16="http://schemas.microsoft.com/office/drawing/2014/main" id="{C8A50405-2FC3-26C1-B9EC-B2E1C6DCF053}"/>
              </a:ext>
            </a:extLst>
          </p:cNvPr>
          <p:cNvCxnSpPr>
            <a:cxnSpLocks/>
          </p:cNvCxnSpPr>
          <p:nvPr/>
        </p:nvCxnSpPr>
        <p:spPr>
          <a:xfrm>
            <a:off x="0" y="2030140"/>
            <a:ext cx="6858000" cy="0"/>
          </a:xfrm>
          <a:prstGeom prst="line">
            <a:avLst/>
          </a:prstGeom>
          <a:ln w="53975">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sp>
        <p:nvSpPr>
          <p:cNvPr id="24" name="Rectangle: Rounded Corners 23">
            <a:extLst>
              <a:ext uri="{FF2B5EF4-FFF2-40B4-BE49-F238E27FC236}">
                <a16:creationId xmlns:a16="http://schemas.microsoft.com/office/drawing/2014/main" id="{48C4F6CB-7201-817E-027E-AA8B7CD1E32D}"/>
              </a:ext>
            </a:extLst>
          </p:cNvPr>
          <p:cNvSpPr/>
          <p:nvPr/>
        </p:nvSpPr>
        <p:spPr>
          <a:xfrm>
            <a:off x="1349299" y="1999169"/>
            <a:ext cx="4159402" cy="258892"/>
          </a:xfrm>
          <a:prstGeom prst="roundRect">
            <a:avLst/>
          </a:prstGeom>
          <a:solidFill>
            <a:schemeClr val="accent1">
              <a:lumMod val="60000"/>
              <a:lumOff val="4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latin typeface="Calibri"/>
                <a:ea typeface="Calibri"/>
                <a:cs typeface="Times New Roman"/>
              </a:rPr>
              <a:t>Sandford School &amp; Nursery Newsletter Friday 22</a:t>
            </a:r>
            <a:r>
              <a:rPr lang="en-GB" sz="1200" b="1" baseline="30000" dirty="0">
                <a:latin typeface="Calibri"/>
                <a:ea typeface="Calibri"/>
                <a:cs typeface="Times New Roman"/>
              </a:rPr>
              <a:t>nd</a:t>
            </a:r>
            <a:r>
              <a:rPr lang="en-GB" sz="1200" b="1" dirty="0">
                <a:latin typeface="Calibri"/>
                <a:ea typeface="Calibri"/>
                <a:cs typeface="Times New Roman"/>
              </a:rPr>
              <a:t> May ‘26 </a:t>
            </a:r>
            <a:endParaRPr lang="en-GB" sz="1200" dirty="0">
              <a:latin typeface="Calibri"/>
              <a:ea typeface="Calibri"/>
              <a:cs typeface="Times New Roman"/>
            </a:endParaRPr>
          </a:p>
        </p:txBody>
      </p:sp>
      <p:pic>
        <p:nvPicPr>
          <p:cNvPr id="10" name="Picture 9" descr="2024_Clear_Aperture_Media_Exe_Valley_Mr_Jolliffe-16">
            <a:extLst>
              <a:ext uri="{FF2B5EF4-FFF2-40B4-BE49-F238E27FC236}">
                <a16:creationId xmlns:a16="http://schemas.microsoft.com/office/drawing/2014/main" id="{B2706FAC-17AA-B78A-7403-3A74564B144B}"/>
              </a:ext>
            </a:extLst>
          </p:cNvPr>
          <p:cNvPicPr>
            <a:picLocks noChangeAspect="1"/>
          </p:cNvPicPr>
          <p:nvPr/>
        </p:nvPicPr>
        <p:blipFill>
          <a:blip r:embed="rId4" cstate="print">
            <a:extLst>
              <a:ext uri="{28A0092B-C50C-407E-A947-70E740481C1C}">
                <a14:useLocalDpi xmlns:a14="http://schemas.microsoft.com/office/drawing/2010/main" val="0"/>
              </a:ext>
            </a:extLst>
          </a:blip>
          <a:srcRect t="7614"/>
          <a:stretch>
            <a:fillRect/>
          </a:stretch>
        </p:blipFill>
        <p:spPr bwMode="auto">
          <a:xfrm>
            <a:off x="206811" y="2139221"/>
            <a:ext cx="744295" cy="8852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Rounded Corners 4">
            <a:extLst>
              <a:ext uri="{FF2B5EF4-FFF2-40B4-BE49-F238E27FC236}">
                <a16:creationId xmlns:a16="http://schemas.microsoft.com/office/drawing/2014/main" id="{9919616D-DEB1-ED35-4F5C-8674FCD776D5}"/>
              </a:ext>
            </a:extLst>
          </p:cNvPr>
          <p:cNvSpPr/>
          <p:nvPr/>
        </p:nvSpPr>
        <p:spPr>
          <a:xfrm>
            <a:off x="1105275" y="2593900"/>
            <a:ext cx="1418137" cy="436976"/>
          </a:xfrm>
          <a:prstGeom prst="roundRect">
            <a:avLst/>
          </a:prstGeom>
          <a:solidFill>
            <a:schemeClr val="tx2">
              <a:lumMod val="75000"/>
              <a:lumOff val="2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dirty="0">
                <a:latin typeface="Calibri"/>
                <a:ea typeface="Calibri"/>
                <a:cs typeface="Times New Roman"/>
              </a:rPr>
              <a:t>Mr Jolliffe</a:t>
            </a:r>
            <a:endParaRPr lang="en-US" dirty="0"/>
          </a:p>
          <a:p>
            <a:pPr algn="ctr"/>
            <a:r>
              <a:rPr lang="en-GB" sz="1100" b="1" dirty="0">
                <a:latin typeface="Calibri"/>
                <a:ea typeface="Calibri"/>
                <a:cs typeface="Times New Roman"/>
              </a:rPr>
              <a:t>Executive Principal</a:t>
            </a:r>
            <a:endParaRPr lang="en-GB" dirty="0"/>
          </a:p>
        </p:txBody>
      </p:sp>
      <p:pic>
        <p:nvPicPr>
          <p:cNvPr id="12" name="Picture 11">
            <a:extLst>
              <a:ext uri="{FF2B5EF4-FFF2-40B4-BE49-F238E27FC236}">
                <a16:creationId xmlns:a16="http://schemas.microsoft.com/office/drawing/2014/main" id="{286C0CFE-55E9-4C5C-B870-0F5E7F731EDC}"/>
              </a:ext>
            </a:extLst>
          </p:cNvPr>
          <p:cNvPicPr>
            <a:picLocks noChangeAspect="1"/>
          </p:cNvPicPr>
          <p:nvPr/>
        </p:nvPicPr>
        <p:blipFill>
          <a:blip r:embed="rId5"/>
          <a:stretch>
            <a:fillRect/>
          </a:stretch>
        </p:blipFill>
        <p:spPr>
          <a:xfrm>
            <a:off x="0" y="0"/>
            <a:ext cx="6858000" cy="2030140"/>
          </a:xfrm>
          <a:prstGeom prst="rect">
            <a:avLst/>
          </a:prstGeom>
        </p:spPr>
      </p:pic>
      <p:sp>
        <p:nvSpPr>
          <p:cNvPr id="13" name="Rectangle: Rounded Corners 12">
            <a:extLst>
              <a:ext uri="{FF2B5EF4-FFF2-40B4-BE49-F238E27FC236}">
                <a16:creationId xmlns:a16="http://schemas.microsoft.com/office/drawing/2014/main" id="{5CB95845-581F-4DA8-80DB-E94AF66FD2B9}"/>
              </a:ext>
            </a:extLst>
          </p:cNvPr>
          <p:cNvSpPr/>
          <p:nvPr/>
        </p:nvSpPr>
        <p:spPr>
          <a:xfrm>
            <a:off x="3481830" y="2867673"/>
            <a:ext cx="3211922" cy="427242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What a fantastic first half of the summer term we have had!</a:t>
            </a: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Our Year 3 and 4 children thoroughly enjoyed their recent residential visit to the zoo. The feedback from children, parents and staff has been overwhelmingly positive, and it is clear that a wonderful time was had by all. We are also incredibly proud of our Year 6 children, who approached their end of Key Stage 2 assessments with maturity and determination. They worked exceptionally hard throughout the week and should feel very proud of their efforts. Across the school, other classes have also been completing their end-of-year assessments, which will continue after the half term break. Sporting opportunities have been in full swing, with children taking part in a range of tournaments. As always, Sandford children have demonstrated excellent teamwork, resilience and sportsmanship, representing the school brilliantly. This half term has also seen us welcome new children into our school community, while saying farewell to others as they move on to new adventures. We wish them every success in their next steps.</a:t>
            </a: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The second half of the summer term is always a busy and exciting time. We have a wide range of trips, sporting events, performances, celebrations and transition activities planned. Please do keep an eye on the dates section of the newsletter each week so that you don’t miss anything.</a:t>
            </a:r>
          </a:p>
          <a:p>
            <a:pPr algn="just"/>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rPr>
              <a:t>With the weather forecast looking bright and sunny, it is set to be a lovely half term break. We hope you all enjoy the sunshine and some well-deserved rest, and we look forward to welcoming everyone back to school on Monday 1st June.</a:t>
            </a:r>
          </a:p>
        </p:txBody>
      </p:sp>
      <p:sp>
        <p:nvSpPr>
          <p:cNvPr id="11" name="Rectangle: Rounded Corners 10">
            <a:extLst>
              <a:ext uri="{FF2B5EF4-FFF2-40B4-BE49-F238E27FC236}">
                <a16:creationId xmlns:a16="http://schemas.microsoft.com/office/drawing/2014/main" id="{8460E869-77BE-494D-CCF9-7834E857A538}"/>
              </a:ext>
            </a:extLst>
          </p:cNvPr>
          <p:cNvSpPr/>
          <p:nvPr/>
        </p:nvSpPr>
        <p:spPr>
          <a:xfrm>
            <a:off x="4425658" y="2593900"/>
            <a:ext cx="1417646" cy="436977"/>
          </a:xfrm>
          <a:prstGeom prst="roundRect">
            <a:avLst/>
          </a:prstGeom>
          <a:solidFill>
            <a:schemeClr val="tx2">
              <a:lumMod val="75000"/>
              <a:lumOff val="25000"/>
            </a:schemeClr>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a:latin typeface="Calibri"/>
                <a:ea typeface="Calibri"/>
                <a:cs typeface="Times New Roman"/>
              </a:rPr>
              <a:t>Mrs Fee</a:t>
            </a:r>
          </a:p>
          <a:p>
            <a:pPr algn="ctr"/>
            <a:r>
              <a:rPr lang="en-GB" sz="1100" b="1">
                <a:latin typeface="Calibri"/>
                <a:ea typeface="Calibri"/>
                <a:cs typeface="Times New Roman"/>
              </a:rPr>
              <a:t>Head of School</a:t>
            </a:r>
          </a:p>
        </p:txBody>
      </p:sp>
      <p:pic>
        <p:nvPicPr>
          <p:cNvPr id="4" name="Picture 3" descr="A person wearing glasses smiling&#10;&#10;AI-generated content may be incorrect.">
            <a:extLst>
              <a:ext uri="{FF2B5EF4-FFF2-40B4-BE49-F238E27FC236}">
                <a16:creationId xmlns:a16="http://schemas.microsoft.com/office/drawing/2014/main" id="{6C154D2C-239F-9F95-2328-DE0716AC81F4}"/>
              </a:ext>
            </a:extLst>
          </p:cNvPr>
          <p:cNvPicPr>
            <a:picLocks noChangeAspect="1"/>
          </p:cNvPicPr>
          <p:nvPr/>
        </p:nvPicPr>
        <p:blipFill>
          <a:blip r:embed="rId6"/>
          <a:stretch>
            <a:fillRect/>
          </a:stretch>
        </p:blipFill>
        <p:spPr>
          <a:xfrm>
            <a:off x="5953125" y="2138050"/>
            <a:ext cx="656517" cy="8932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888C950A-85E2-4E80-A41F-D8F0642BDC8F}"/>
              </a:ext>
            </a:extLst>
          </p:cNvPr>
          <p:cNvSpPr txBox="1"/>
          <p:nvPr/>
        </p:nvSpPr>
        <p:spPr>
          <a:xfrm>
            <a:off x="3579779" y="7356907"/>
            <a:ext cx="3029863" cy="2246769"/>
          </a:xfrm>
          <a:prstGeom prst="rect">
            <a:avLst/>
          </a:prstGeom>
          <a:solidFill>
            <a:schemeClr val="accent5">
              <a:lumMod val="40000"/>
              <a:lumOff val="60000"/>
            </a:schemeClr>
          </a:solidFill>
          <a:ln w="57150">
            <a:solidFill>
              <a:srgbClr val="FF0066"/>
            </a:solidFill>
          </a:ln>
        </p:spPr>
        <p:txBody>
          <a:bodyPr wrap="square" rtlCol="0">
            <a:spAutoFit/>
          </a:bodyPr>
          <a:lstStyle/>
          <a:p>
            <a:pPr algn="ctr"/>
            <a:r>
              <a:rPr lang="en-GB" sz="1000" b="1" dirty="0">
                <a:latin typeface="Calibri" panose="020F0502020204030204" pitchFamily="34" charset="0"/>
                <a:ea typeface="Calibri" panose="020F0502020204030204" pitchFamily="34" charset="0"/>
                <a:cs typeface="Calibri" panose="020F0502020204030204" pitchFamily="34" charset="0"/>
              </a:rPr>
              <a:t>FEDERATION VALUE: LOVE</a:t>
            </a:r>
          </a:p>
          <a:p>
            <a:r>
              <a:rPr lang="en-GB" sz="1000" dirty="0">
                <a:latin typeface="Calibri" panose="020F0502020204030204" pitchFamily="34" charset="0"/>
                <a:ea typeface="Calibri" panose="020F0502020204030204" pitchFamily="34" charset="0"/>
                <a:cs typeface="Calibri" panose="020F0502020204030204" pitchFamily="34" charset="0"/>
              </a:rPr>
              <a:t>Next term, our focus value is Love. We will be exploring how we can demonstrate love through giving our time and energy to helping others or our communities. We will also be thinking about how we can test how generous we are being by thinking about whether we are being as good to others as we are to ourselves. This reflects the golden rule of ‘love your neighbour as yourself.’ We will explore this further by hearing the story of Johnny Appleseed, one of the best known American legends. One way to think about showing love is to remember the words of Frank A Clark, “Real generosity is doing something nice for someone who will never find out.” </a:t>
            </a:r>
          </a:p>
        </p:txBody>
      </p:sp>
    </p:spTree>
    <p:extLst>
      <p:ext uri="{BB962C8B-B14F-4D97-AF65-F5344CB8AC3E}">
        <p14:creationId xmlns:p14="http://schemas.microsoft.com/office/powerpoint/2010/main" val="2211619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477606-946C-4815-827F-CD2E8D304BCE}"/>
              </a:ext>
            </a:extLst>
          </p:cNvPr>
          <p:cNvPicPr>
            <a:picLocks noChangeAspect="1"/>
          </p:cNvPicPr>
          <p:nvPr/>
        </p:nvPicPr>
        <p:blipFill>
          <a:blip r:embed="rId2"/>
          <a:stretch>
            <a:fillRect/>
          </a:stretch>
        </p:blipFill>
        <p:spPr>
          <a:xfrm rot="4167262">
            <a:off x="522548" y="4458126"/>
            <a:ext cx="2961771" cy="236070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Picture 6">
            <a:extLst>
              <a:ext uri="{FF2B5EF4-FFF2-40B4-BE49-F238E27FC236}">
                <a16:creationId xmlns:a16="http://schemas.microsoft.com/office/drawing/2014/main" id="{4D9650D2-31E2-46F5-9EAE-F664F179C308}"/>
              </a:ext>
            </a:extLst>
          </p:cNvPr>
          <p:cNvPicPr>
            <a:picLocks noChangeAspect="1"/>
          </p:cNvPicPr>
          <p:nvPr/>
        </p:nvPicPr>
        <p:blipFill>
          <a:blip r:embed="rId3"/>
          <a:stretch>
            <a:fillRect/>
          </a:stretch>
        </p:blipFill>
        <p:spPr>
          <a:xfrm rot="6482001">
            <a:off x="3477234" y="4550663"/>
            <a:ext cx="2961771" cy="267234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TextBox 7">
            <a:extLst>
              <a:ext uri="{FF2B5EF4-FFF2-40B4-BE49-F238E27FC236}">
                <a16:creationId xmlns:a16="http://schemas.microsoft.com/office/drawing/2014/main" id="{39BA6B45-3423-4E8F-B09F-2AA12AB38D2D}"/>
              </a:ext>
            </a:extLst>
          </p:cNvPr>
          <p:cNvSpPr txBox="1"/>
          <p:nvPr/>
        </p:nvSpPr>
        <p:spPr>
          <a:xfrm>
            <a:off x="378438" y="1262939"/>
            <a:ext cx="6101121" cy="2862322"/>
          </a:xfrm>
          <a:prstGeom prst="rect">
            <a:avLst/>
          </a:prstGeom>
          <a:solidFill>
            <a:schemeClr val="accent6">
              <a:lumMod val="20000"/>
              <a:lumOff val="80000"/>
            </a:schemeClr>
          </a:solidFill>
          <a:ln w="57150">
            <a:solidFill>
              <a:schemeClr val="accent5">
                <a:lumMod val="60000"/>
                <a:lumOff val="40000"/>
              </a:schemeClr>
            </a:solidFill>
          </a:ln>
        </p:spPr>
        <p:txBody>
          <a:bodyPr wrap="square" rtlCol="0">
            <a:spAutoFit/>
          </a:bodyPr>
          <a:lstStyle/>
          <a:p>
            <a:pPr algn="just"/>
            <a:r>
              <a:rPr lang="en-GB" sz="1000" dirty="0">
                <a:latin typeface="Calibri" panose="020F0502020204030204" pitchFamily="34" charset="0"/>
                <a:ea typeface="Calibri" panose="020F0502020204030204" pitchFamily="34" charset="0"/>
                <a:cs typeface="Calibri" panose="020F0502020204030204" pitchFamily="34" charset="0"/>
              </a:rPr>
              <a:t>As we come to the end of the first half of the summer term, we would like to say ‘Congratulations’ to Maddie </a:t>
            </a:r>
            <a:r>
              <a:rPr lang="en-GB" sz="1000" dirty="0" err="1">
                <a:latin typeface="Calibri" panose="020F0502020204030204" pitchFamily="34" charset="0"/>
                <a:ea typeface="Calibri" panose="020F0502020204030204" pitchFamily="34" charset="0"/>
                <a:cs typeface="Calibri" panose="020F0502020204030204" pitchFamily="34" charset="0"/>
              </a:rPr>
              <a:t>Chiverton</a:t>
            </a:r>
            <a:r>
              <a:rPr lang="en-GB" sz="1000" dirty="0">
                <a:latin typeface="Calibri" panose="020F0502020204030204" pitchFamily="34" charset="0"/>
                <a:ea typeface="Calibri" panose="020F0502020204030204" pitchFamily="34" charset="0"/>
                <a:cs typeface="Calibri" panose="020F0502020204030204" pitchFamily="34" charset="0"/>
              </a:rPr>
              <a:t> for completing her T Level Technical Qualification Education and Early Years at Exeter College. Maddie has been doing her school based experience on Wednesdays and Thursdays in Otter class for most of this academic year. She has been so kind, supportive and diligent with the Early Years children and has grown in experience during the time she has been based in the classroom. We are very grateful for all her hard work with the children and know they will miss her greatly when she does leave our school. We wish Maddie huge success and enjoyment in her future career in Early Years.</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latin typeface="Calibri" panose="020F0502020204030204" pitchFamily="34" charset="0"/>
                <a:ea typeface="Calibri" panose="020F0502020204030204" pitchFamily="34" charset="0"/>
                <a:cs typeface="Calibri" panose="020F0502020204030204" pitchFamily="34" charset="0"/>
              </a:rPr>
              <a:t>Some messages from the children to Maddie….</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solidFill>
                  <a:srgbClr val="0070C0"/>
                </a:solidFill>
                <a:latin typeface="Calibri" panose="020F0502020204030204" pitchFamily="34" charset="0"/>
                <a:ea typeface="Calibri" panose="020F0502020204030204" pitchFamily="34" charset="0"/>
                <a:cs typeface="Calibri" panose="020F0502020204030204" pitchFamily="34" charset="0"/>
              </a:rPr>
              <a:t>‘I like when I do sentence writing with Maddie because I like writing things.’</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solidFill>
                  <a:srgbClr val="00B050"/>
                </a:solidFill>
                <a:latin typeface="Calibri" panose="020F0502020204030204" pitchFamily="34" charset="0"/>
                <a:ea typeface="Calibri" panose="020F0502020204030204" pitchFamily="34" charset="0"/>
                <a:cs typeface="Calibri" panose="020F0502020204030204" pitchFamily="34" charset="0"/>
              </a:rPr>
              <a:t>‘I like her reading stories to me because she makes it fun.’</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solidFill>
                  <a:srgbClr val="7030A0"/>
                </a:solidFill>
                <a:latin typeface="Calibri" panose="020F0502020204030204" pitchFamily="34" charset="0"/>
                <a:ea typeface="Calibri" panose="020F0502020204030204" pitchFamily="34" charset="0"/>
                <a:cs typeface="Calibri" panose="020F0502020204030204" pitchFamily="34" charset="0"/>
              </a:rPr>
              <a:t>‘I like Maddie playing with me and my friends. She helps me make things.’</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solidFill>
                  <a:srgbClr val="C00000"/>
                </a:solidFill>
                <a:latin typeface="Calibri" panose="020F0502020204030204" pitchFamily="34" charset="0"/>
                <a:ea typeface="Calibri" panose="020F0502020204030204" pitchFamily="34" charset="0"/>
                <a:cs typeface="Calibri" panose="020F0502020204030204" pitchFamily="34" charset="0"/>
              </a:rPr>
              <a:t>‘Maddie helps me build things like a sunflower. She gave me a seed and I put in the soil and it will turn into a sunflower.’</a:t>
            </a:r>
          </a:p>
        </p:txBody>
      </p:sp>
      <p:sp>
        <p:nvSpPr>
          <p:cNvPr id="3" name="TextBox 2">
            <a:extLst>
              <a:ext uri="{FF2B5EF4-FFF2-40B4-BE49-F238E27FC236}">
                <a16:creationId xmlns:a16="http://schemas.microsoft.com/office/drawing/2014/main" id="{82B0B3C1-7190-46A1-AC51-46260CCF6346}"/>
              </a:ext>
            </a:extLst>
          </p:cNvPr>
          <p:cNvSpPr txBox="1"/>
          <p:nvPr/>
        </p:nvSpPr>
        <p:spPr>
          <a:xfrm>
            <a:off x="378437" y="7283461"/>
            <a:ext cx="6101121" cy="2385268"/>
          </a:xfrm>
          <a:prstGeom prst="rect">
            <a:avLst/>
          </a:prstGeom>
          <a:solidFill>
            <a:schemeClr val="accent6">
              <a:lumMod val="20000"/>
              <a:lumOff val="80000"/>
            </a:schemeClr>
          </a:solidFill>
          <a:ln w="57150">
            <a:solidFill>
              <a:schemeClr val="accent5">
                <a:lumMod val="60000"/>
                <a:lumOff val="40000"/>
              </a:schemeClr>
            </a:solidFill>
          </a:ln>
        </p:spPr>
        <p:txBody>
          <a:bodyPr wrap="square" rtlCol="0">
            <a:spAutoFit/>
          </a:bodyPr>
          <a:lstStyle/>
          <a:p>
            <a:pPr algn="just"/>
            <a:r>
              <a:rPr lang="en-GB" sz="1000" dirty="0">
                <a:latin typeface="Calibri" panose="020F0502020204030204" pitchFamily="34" charset="0"/>
                <a:ea typeface="Calibri" panose="020F0502020204030204" pitchFamily="34" charset="0"/>
                <a:cs typeface="Calibri" panose="020F0502020204030204" pitchFamily="34" charset="0"/>
              </a:rPr>
              <a:t>This week we have carried out phonics assessments with the Reception and Year One children and we are delighted with the good progress they are making with their reading and writing. Thank you so much for your great support with this important learning at home, it makes such a difference to their quick confident recall of all the graphemes, digraphs and trigraphs they are learning and how to blend these together for reading, and segment them for spelling. Please do continue to enjoy picture books at home too. Thank you again for your super support.</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latin typeface="Calibri" panose="020F0502020204030204" pitchFamily="34" charset="0"/>
                <a:ea typeface="Calibri" panose="020F0502020204030204" pitchFamily="34" charset="0"/>
                <a:cs typeface="Calibri" panose="020F0502020204030204" pitchFamily="34" charset="0"/>
              </a:rPr>
              <a:t>We wish you all an enjoyable half term week. The weather forecast looks like it will be warmer and drier, so fingers crossed.</a:t>
            </a:r>
          </a:p>
          <a:p>
            <a:pPr algn="just"/>
            <a:endParaRPr lang="en-GB" sz="1000" dirty="0">
              <a:latin typeface="Calibri" panose="020F0502020204030204" pitchFamily="34" charset="0"/>
              <a:ea typeface="Calibri" panose="020F0502020204030204" pitchFamily="34" charset="0"/>
              <a:cs typeface="Calibri" panose="020F0502020204030204" pitchFamily="34" charset="0"/>
            </a:endParaRPr>
          </a:p>
          <a:p>
            <a:pPr algn="just"/>
            <a:r>
              <a:rPr lang="en-GB" sz="1000" dirty="0">
                <a:latin typeface="Calibri" panose="020F0502020204030204" pitchFamily="34" charset="0"/>
                <a:ea typeface="Calibri" panose="020F0502020204030204" pitchFamily="34" charset="0"/>
                <a:cs typeface="Calibri" panose="020F0502020204030204" pitchFamily="34" charset="0"/>
              </a:rPr>
              <a:t>The themes for next half term are ‘A Ticket to Ride’ for the Early Years children, and for the Year One’s it is a history focus ‘Seaside Holidays in the Past’. We will be increasing the amount of transition activities and opportunities for all the children to get them ready for their new academic year in September, and new year groups. We look forward to welcoming you back for the final half term of this academic year on Monday 1st June.</a:t>
            </a:r>
          </a:p>
          <a:p>
            <a:pPr algn="just"/>
            <a:endParaRPr lang="en-GB" sz="9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7">
            <a:extLst>
              <a:ext uri="{FF2B5EF4-FFF2-40B4-BE49-F238E27FC236}">
                <a16:creationId xmlns:a16="http://schemas.microsoft.com/office/drawing/2014/main" id="{20064431-2262-4BBB-AB0A-8AA13467F281}"/>
              </a:ext>
            </a:extLst>
          </p:cNvPr>
          <p:cNvSpPr txBox="1"/>
          <p:nvPr/>
        </p:nvSpPr>
        <p:spPr>
          <a:xfrm>
            <a:off x="0" y="423943"/>
            <a:ext cx="6858000" cy="584775"/>
          </a:xfrm>
          <a:prstGeom prst="rect">
            <a:avLst/>
          </a:prstGeom>
          <a:solidFill>
            <a:schemeClr val="bg1"/>
          </a:solidFill>
          <a:ln w="76200">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3200" b="1" dirty="0">
                <a:solidFill>
                  <a:srgbClr val="002060"/>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Calibri" panose="020F0502020204030204" pitchFamily="34" charset="0"/>
              </a:rPr>
              <a:t>This week in school…</a:t>
            </a:r>
            <a:endParaRPr lang="en-GB" sz="3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2510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9BA6B45-3423-4E8F-B09F-2AA12AB38D2D}"/>
              </a:ext>
            </a:extLst>
          </p:cNvPr>
          <p:cNvSpPr txBox="1"/>
          <p:nvPr/>
        </p:nvSpPr>
        <p:spPr>
          <a:xfrm>
            <a:off x="279798" y="194336"/>
            <a:ext cx="2063692" cy="3477875"/>
          </a:xfrm>
          <a:prstGeom prst="rect">
            <a:avLst/>
          </a:prstGeom>
          <a:solidFill>
            <a:schemeClr val="accent4">
              <a:lumMod val="40000"/>
              <a:lumOff val="60000"/>
            </a:schemeClr>
          </a:solidFill>
          <a:ln w="57150">
            <a:solidFill>
              <a:schemeClr val="accent6">
                <a:lumMod val="75000"/>
              </a:schemeClr>
            </a:solidFill>
          </a:ln>
        </p:spPr>
        <p:txBody>
          <a:bodyPr wrap="square" rtlCol="0">
            <a:spAutoFit/>
          </a:bodyPr>
          <a:lstStyle/>
          <a:p>
            <a:pPr algn="l"/>
            <a: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We’ve had a lovely final week of the half term in Dart Class. In English, the children enjoyed stepping into different roles as they interviewed Captain Edward Smith (captain of the Titanic), along with bystanders on the quayside as the ship set sail on her maiden voyage. It was wonderful to see their creativity and enthusiasm bring history to life.</a:t>
            </a:r>
          </a:p>
          <a:p>
            <a:pPr algn="l"/>
            <a: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On Thursday, some of the class spent the afternoon taking part in outdoor learning with Mr </a:t>
            </a:r>
            <a:r>
              <a:rPr lang="en-GB" sz="1000" b="0" i="0" dirty="0" err="1">
                <a:solidFill>
                  <a:srgbClr val="242424"/>
                </a:solidFill>
                <a:effectLst/>
                <a:latin typeface="Calibri" panose="020F0502020204030204" pitchFamily="34" charset="0"/>
                <a:ea typeface="Calibri" panose="020F0502020204030204" pitchFamily="34" charset="0"/>
                <a:cs typeface="Calibri" panose="020F0502020204030204" pitchFamily="34" charset="0"/>
              </a:rPr>
              <a:t>Couzens</a:t>
            </a:r>
            <a: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 With the sun shining, the children had a fantastic time exploring, learning, and getting wonderfully grubby!</a:t>
            </a:r>
          </a:p>
          <a:p>
            <a:pPr algn="l"/>
            <a:endPar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endParaRPr>
          </a:p>
          <a:p>
            <a:pPr algn="l"/>
            <a: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Next half term, we are excited to get stuck into preparations for our end-of-year play, but for now, enjoy a well-earned rest!</a:t>
            </a:r>
          </a:p>
        </p:txBody>
      </p:sp>
      <p:pic>
        <p:nvPicPr>
          <p:cNvPr id="4" name="Picture 3">
            <a:extLst>
              <a:ext uri="{FF2B5EF4-FFF2-40B4-BE49-F238E27FC236}">
                <a16:creationId xmlns:a16="http://schemas.microsoft.com/office/drawing/2014/main" id="{90E105EA-9BA3-430F-AD7A-963E9D8982E5}"/>
              </a:ext>
            </a:extLst>
          </p:cNvPr>
          <p:cNvPicPr>
            <a:picLocks noChangeAspect="1"/>
          </p:cNvPicPr>
          <p:nvPr/>
        </p:nvPicPr>
        <p:blipFill>
          <a:blip r:embed="rId2"/>
          <a:stretch>
            <a:fillRect/>
          </a:stretch>
        </p:blipFill>
        <p:spPr>
          <a:xfrm>
            <a:off x="2538980" y="310277"/>
            <a:ext cx="4155707" cy="31393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6" name="Oval 5">
            <a:extLst>
              <a:ext uri="{FF2B5EF4-FFF2-40B4-BE49-F238E27FC236}">
                <a16:creationId xmlns:a16="http://schemas.microsoft.com/office/drawing/2014/main" id="{6A8C0B61-215A-4B77-870B-A86147AC2B1D}"/>
              </a:ext>
            </a:extLst>
          </p:cNvPr>
          <p:cNvSpPr/>
          <p:nvPr/>
        </p:nvSpPr>
        <p:spPr>
          <a:xfrm>
            <a:off x="3168500" y="997554"/>
            <a:ext cx="192322" cy="2516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866CDB82-8E0F-4230-88E5-B26B1114EAFC}"/>
              </a:ext>
            </a:extLst>
          </p:cNvPr>
          <p:cNvPicPr>
            <a:picLocks noChangeAspect="1"/>
          </p:cNvPicPr>
          <p:nvPr/>
        </p:nvPicPr>
        <p:blipFill>
          <a:blip r:embed="rId3"/>
          <a:stretch>
            <a:fillRect/>
          </a:stretch>
        </p:blipFill>
        <p:spPr>
          <a:xfrm>
            <a:off x="160528" y="3785857"/>
            <a:ext cx="1332211" cy="170061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2" name="Picture 11">
            <a:extLst>
              <a:ext uri="{FF2B5EF4-FFF2-40B4-BE49-F238E27FC236}">
                <a16:creationId xmlns:a16="http://schemas.microsoft.com/office/drawing/2014/main" id="{7C933C07-09B0-4F80-B0BC-5CAE6B1191EE}"/>
              </a:ext>
            </a:extLst>
          </p:cNvPr>
          <p:cNvPicPr>
            <a:picLocks noChangeAspect="1"/>
          </p:cNvPicPr>
          <p:nvPr/>
        </p:nvPicPr>
        <p:blipFill>
          <a:blip r:embed="rId4"/>
          <a:stretch>
            <a:fillRect/>
          </a:stretch>
        </p:blipFill>
        <p:spPr>
          <a:xfrm>
            <a:off x="1685670" y="3781018"/>
            <a:ext cx="1578991" cy="170545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4" name="Picture 13">
            <a:extLst>
              <a:ext uri="{FF2B5EF4-FFF2-40B4-BE49-F238E27FC236}">
                <a16:creationId xmlns:a16="http://schemas.microsoft.com/office/drawing/2014/main" id="{C4A69E8D-7E6A-4C30-B454-B1CD6C0A8020}"/>
              </a:ext>
            </a:extLst>
          </p:cNvPr>
          <p:cNvPicPr>
            <a:picLocks noChangeAspect="1"/>
          </p:cNvPicPr>
          <p:nvPr/>
        </p:nvPicPr>
        <p:blipFill>
          <a:blip r:embed="rId5"/>
          <a:stretch>
            <a:fillRect/>
          </a:stretch>
        </p:blipFill>
        <p:spPr>
          <a:xfrm>
            <a:off x="3466782" y="3785857"/>
            <a:ext cx="1277066" cy="170061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6" name="Picture 15">
            <a:extLst>
              <a:ext uri="{FF2B5EF4-FFF2-40B4-BE49-F238E27FC236}">
                <a16:creationId xmlns:a16="http://schemas.microsoft.com/office/drawing/2014/main" id="{41436099-7E8A-42D1-8399-ED5D3C896973}"/>
              </a:ext>
            </a:extLst>
          </p:cNvPr>
          <p:cNvPicPr>
            <a:picLocks noChangeAspect="1"/>
          </p:cNvPicPr>
          <p:nvPr/>
        </p:nvPicPr>
        <p:blipFill>
          <a:blip r:embed="rId6"/>
          <a:stretch>
            <a:fillRect/>
          </a:stretch>
        </p:blipFill>
        <p:spPr>
          <a:xfrm>
            <a:off x="4945969" y="3785857"/>
            <a:ext cx="1748718" cy="21472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Picture 8">
            <a:extLst>
              <a:ext uri="{FF2B5EF4-FFF2-40B4-BE49-F238E27FC236}">
                <a16:creationId xmlns:a16="http://schemas.microsoft.com/office/drawing/2014/main" id="{241E3C5A-D843-455B-810C-17EC25EFB9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5737" y="5777270"/>
            <a:ext cx="3934394" cy="3934394"/>
          </a:xfrm>
          <a:prstGeom prst="rect">
            <a:avLst/>
          </a:prstGeom>
        </p:spPr>
      </p:pic>
      <p:sp>
        <p:nvSpPr>
          <p:cNvPr id="11" name="TextBox 10">
            <a:extLst>
              <a:ext uri="{FF2B5EF4-FFF2-40B4-BE49-F238E27FC236}">
                <a16:creationId xmlns:a16="http://schemas.microsoft.com/office/drawing/2014/main" id="{8F3AC4CC-A7C8-4593-A4FA-CD2A35AC689A}"/>
              </a:ext>
            </a:extLst>
          </p:cNvPr>
          <p:cNvSpPr txBox="1"/>
          <p:nvPr/>
        </p:nvSpPr>
        <p:spPr>
          <a:xfrm>
            <a:off x="4389120" y="6448396"/>
            <a:ext cx="2305567" cy="2147263"/>
          </a:xfrm>
          <a:prstGeom prst="rect">
            <a:avLst/>
          </a:prstGeom>
          <a:solidFill>
            <a:schemeClr val="bg1"/>
          </a:solidFill>
          <a:ln w="76200">
            <a:solidFill>
              <a:schemeClr val="tx2">
                <a:lumMod val="25000"/>
                <a:lumOff val="75000"/>
              </a:schemeClr>
            </a:solidFill>
          </a:ln>
        </p:spPr>
        <p:txBody>
          <a:bodyPr wrap="square" rtlCol="0">
            <a:spAutoFit/>
          </a:bodyPr>
          <a:lstStyle/>
          <a:p>
            <a:pPr algn="just"/>
            <a:r>
              <a:rPr lang="en-GB" sz="1000" dirty="0">
                <a:latin typeface="Calibri" panose="020F0502020204030204" pitchFamily="34" charset="0"/>
                <a:ea typeface="Calibri" panose="020F0502020204030204" pitchFamily="34" charset="0"/>
                <a:cs typeface="Calibri" panose="020F0502020204030204" pitchFamily="34" charset="0"/>
              </a:rPr>
              <a:t>Tavy class have been enjoying some non-fiction books in English including Moth. They have been inventing their own creatures and they have spent time drawing and labelling diagrams and writing and answering questions about them. The children have learnt about the layout of non-fiction texts and the children planned their own non-fiction page for their invented animal. You can see some photos of their final pieces which they carefully wrote up and laid out as their final draft. </a:t>
            </a:r>
          </a:p>
        </p:txBody>
      </p:sp>
    </p:spTree>
    <p:extLst>
      <p:ext uri="{BB962C8B-B14F-4D97-AF65-F5344CB8AC3E}">
        <p14:creationId xmlns:p14="http://schemas.microsoft.com/office/powerpoint/2010/main" val="3449592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042580-CA96-40DC-95C8-6D3E629461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06" y="2574393"/>
            <a:ext cx="5233787" cy="5233787"/>
          </a:xfrm>
          <a:prstGeom prst="rect">
            <a:avLst/>
          </a:prstGeom>
        </p:spPr>
      </p:pic>
      <p:sp>
        <p:nvSpPr>
          <p:cNvPr id="5" name="TextBox 4">
            <a:extLst>
              <a:ext uri="{FF2B5EF4-FFF2-40B4-BE49-F238E27FC236}">
                <a16:creationId xmlns:a16="http://schemas.microsoft.com/office/drawing/2014/main" id="{247D403F-D278-4433-B176-152ADEF31C32}"/>
              </a:ext>
            </a:extLst>
          </p:cNvPr>
          <p:cNvSpPr txBox="1"/>
          <p:nvPr/>
        </p:nvSpPr>
        <p:spPr>
          <a:xfrm>
            <a:off x="351844" y="834831"/>
            <a:ext cx="6154309" cy="1015663"/>
          </a:xfrm>
          <a:prstGeom prst="rect">
            <a:avLst/>
          </a:prstGeom>
          <a:solidFill>
            <a:schemeClr val="bg1"/>
          </a:solidFill>
          <a:ln w="76200">
            <a:solidFill>
              <a:schemeClr val="tx2">
                <a:lumMod val="25000"/>
                <a:lumOff val="75000"/>
              </a:schemeClr>
            </a:solidFill>
          </a:ln>
        </p:spPr>
        <p:txBody>
          <a:bodyPr wrap="square" rtlCol="0">
            <a:spAutoFit/>
          </a:bodyPr>
          <a:lstStyle/>
          <a:p>
            <a:pPr algn="just"/>
            <a:r>
              <a:rPr lang="en-GB" sz="1200" dirty="0">
                <a:latin typeface="Calibri" panose="020F0502020204030204" pitchFamily="34" charset="0"/>
                <a:ea typeface="Calibri" panose="020F0502020204030204" pitchFamily="34" charset="0"/>
                <a:cs typeface="Calibri" panose="020F0502020204030204" pitchFamily="34" charset="0"/>
              </a:rPr>
              <a:t>Well done to our guitarists who put on a fantastic assembly for their parents and the rest of the school this afternoon. Some of the younger children have only been playing for a couple of terms, so it’s lovely to see how much improvement they have made. </a:t>
            </a:r>
          </a:p>
          <a:p>
            <a:pPr algn="just"/>
            <a:r>
              <a:rPr lang="en-GB" sz="1200" dirty="0">
                <a:latin typeface="Calibri" panose="020F0502020204030204" pitchFamily="34" charset="0"/>
                <a:ea typeface="Calibri" panose="020F0502020204030204" pitchFamily="34" charset="0"/>
                <a:cs typeface="Calibri" panose="020F0502020204030204" pitchFamily="34" charset="0"/>
              </a:rPr>
              <a:t>A big thank you to Sam for arranging this, as we love being able to show-case all the musical talent at our school!</a:t>
            </a:r>
          </a:p>
        </p:txBody>
      </p:sp>
    </p:spTree>
    <p:extLst>
      <p:ext uri="{BB962C8B-B14F-4D97-AF65-F5344CB8AC3E}">
        <p14:creationId xmlns:p14="http://schemas.microsoft.com/office/powerpoint/2010/main" val="3190547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D190264-7EA9-4E62-8E4E-74F247FA2529}"/>
              </a:ext>
            </a:extLst>
          </p:cNvPr>
          <p:cNvGraphicFramePr>
            <a:graphicFrameLocks noGrp="1"/>
          </p:cNvGraphicFramePr>
          <p:nvPr>
            <p:extLst>
              <p:ext uri="{D42A27DB-BD31-4B8C-83A1-F6EECF244321}">
                <p14:modId xmlns:p14="http://schemas.microsoft.com/office/powerpoint/2010/main" val="4057556233"/>
              </p:ext>
            </p:extLst>
          </p:nvPr>
        </p:nvGraphicFramePr>
        <p:xfrm>
          <a:off x="326003" y="1272966"/>
          <a:ext cx="6257678" cy="5896185"/>
        </p:xfrm>
        <a:graphic>
          <a:graphicData uri="http://schemas.openxmlformats.org/drawingml/2006/table">
            <a:tbl>
              <a:tblPr firstRow="1" firstCol="1" bandRow="1">
                <a:tableStyleId>{5C22544A-7EE6-4342-B048-85BDC9FD1C3A}</a:tableStyleId>
              </a:tblPr>
              <a:tblGrid>
                <a:gridCol w="844938">
                  <a:extLst>
                    <a:ext uri="{9D8B030D-6E8A-4147-A177-3AD203B41FA5}">
                      <a16:colId xmlns:a16="http://schemas.microsoft.com/office/drawing/2014/main" val="1809416608"/>
                    </a:ext>
                  </a:extLst>
                </a:gridCol>
                <a:gridCol w="1353185">
                  <a:extLst>
                    <a:ext uri="{9D8B030D-6E8A-4147-A177-3AD203B41FA5}">
                      <a16:colId xmlns:a16="http://schemas.microsoft.com/office/drawing/2014/main" val="1174775760"/>
                    </a:ext>
                  </a:extLst>
                </a:gridCol>
                <a:gridCol w="1353185">
                  <a:extLst>
                    <a:ext uri="{9D8B030D-6E8A-4147-A177-3AD203B41FA5}">
                      <a16:colId xmlns:a16="http://schemas.microsoft.com/office/drawing/2014/main" val="2060915842"/>
                    </a:ext>
                  </a:extLst>
                </a:gridCol>
                <a:gridCol w="1353185">
                  <a:extLst>
                    <a:ext uri="{9D8B030D-6E8A-4147-A177-3AD203B41FA5}">
                      <a16:colId xmlns:a16="http://schemas.microsoft.com/office/drawing/2014/main" val="3414339782"/>
                    </a:ext>
                  </a:extLst>
                </a:gridCol>
                <a:gridCol w="1353185">
                  <a:extLst>
                    <a:ext uri="{9D8B030D-6E8A-4147-A177-3AD203B41FA5}">
                      <a16:colId xmlns:a16="http://schemas.microsoft.com/office/drawing/2014/main" val="1997494858"/>
                    </a:ext>
                  </a:extLst>
                </a:gridCol>
              </a:tblGrid>
              <a:tr h="586400">
                <a:tc>
                  <a:txBody>
                    <a:bodyPr/>
                    <a:lstStyle/>
                    <a:p>
                      <a:pPr algn="l">
                        <a:lnSpc>
                          <a:spcPct val="107000"/>
                        </a:lnSpc>
                        <a:spcAft>
                          <a:spcPts val="800"/>
                        </a:spcAft>
                      </a:pPr>
                      <a:endParaRPr lang="en-GB" sz="1000" dirty="0">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Before School</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Morning</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Afternoon</a:t>
                      </a: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endPar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After School</a:t>
                      </a:r>
                    </a:p>
                    <a:p>
                      <a:pPr algn="ctr">
                        <a:lnSpc>
                          <a:spcPct val="107000"/>
                        </a:lnSpc>
                        <a:spcAft>
                          <a:spcPts val="800"/>
                        </a:spcAft>
                      </a:pPr>
                      <a:endPar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3136795954"/>
                  </a:ext>
                </a:extLst>
              </a:tr>
              <a:tr h="812917">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Monday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Whole School Assembly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endParaRPr lang="en-GB" sz="1000" b="0" i="1"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4072988068"/>
                  </a:ext>
                </a:extLst>
              </a:tr>
              <a:tr h="812917">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Tuesday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000" b="1" i="1"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endPar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lvl="0" algn="ctr">
                        <a:lnSpc>
                          <a:spcPct val="100000"/>
                        </a:lnSpc>
                        <a:spcBef>
                          <a:spcPts val="0"/>
                        </a:spcBef>
                        <a:spcAft>
                          <a:spcPts val="0"/>
                        </a:spcAft>
                        <a:buNone/>
                      </a:pPr>
                      <a:r>
                        <a:rPr lang="en-GB" sz="1000" b="0" i="0" u="none" strike="noStrike" noProof="0" dirty="0">
                          <a:solidFill>
                            <a:srgbClr val="002060"/>
                          </a:solidFill>
                          <a:latin typeface="Calibri" panose="020F0502020204030204" pitchFamily="34" charset="0"/>
                          <a:ea typeface="Calibri" panose="020F0502020204030204" pitchFamily="34" charset="0"/>
                          <a:cs typeface="Calibri" panose="020F0502020204030204" pitchFamily="34" charset="0"/>
                        </a:rPr>
                        <a:t>Picture News Assembly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Elastic Band</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4.30</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33932938"/>
                  </a:ext>
                </a:extLst>
              </a:tr>
              <a:tr h="812917">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Wednesday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lvl="0" algn="ctr">
                        <a:lnSpc>
                          <a:spcPct val="107000"/>
                        </a:lnSpc>
                        <a:spcAft>
                          <a:spcPts val="800"/>
                        </a:spcAft>
                        <a:buNone/>
                      </a:pPr>
                      <a:r>
                        <a:rPr lang="en-GB" sz="1000" dirty="0">
                          <a:solidFill>
                            <a:srgbClr val="002060"/>
                          </a:solidFill>
                          <a:latin typeface="Calibri" panose="020F0502020204030204" pitchFamily="34" charset="0"/>
                          <a:ea typeface="Calibri" panose="020F0502020204030204" pitchFamily="34" charset="0"/>
                          <a:cs typeface="Calibri" panose="020F0502020204030204" pitchFamily="34" charset="0"/>
                        </a:rPr>
                        <a:t>Tavy and Dart PE</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Otter and Creedy  PE</a:t>
                      </a:r>
                    </a:p>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Singing Assembly</a:t>
                      </a:r>
                    </a:p>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Cricket &amp; Rounders</a:t>
                      </a: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 – 4.30</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380638113"/>
                  </a:ext>
                </a:extLst>
              </a:tr>
              <a:tr h="1092041">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Thursday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Tuck Shop</a:t>
                      </a:r>
                    </a:p>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p>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Year 3 &amp; 4 Football Tournament @ NSC 3:45pm – 5:30pm</a:t>
                      </a:r>
                    </a:p>
                    <a:p>
                      <a:pPr lvl="0" algn="ctr">
                        <a:lnSpc>
                          <a:spcPct val="107000"/>
                        </a:lnSpc>
                        <a:spcAft>
                          <a:spcPts val="800"/>
                        </a:spcAft>
                        <a:buNone/>
                      </a:pPr>
                      <a:endPar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603336487"/>
                  </a:ext>
                </a:extLst>
              </a:tr>
              <a:tr h="1085552">
                <a:tc>
                  <a:txBody>
                    <a:bodyPr/>
                    <a:lstStyle/>
                    <a:p>
                      <a:pPr algn="l">
                        <a:lnSpc>
                          <a:spcPct val="107000"/>
                        </a:lnSpc>
                        <a:spcAft>
                          <a:spcPts val="800"/>
                        </a:spcAft>
                      </a:pPr>
                      <a:r>
                        <a:rPr lang="en-GB" sz="1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Friday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7.45 – 8.25</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Breakfast Club</a:t>
                      </a:r>
                      <a:endParaRPr lang="en-US" sz="1000" b="0" i="0" u="none" strike="noStrike"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8.25 - 8.45</a:t>
                      </a:r>
                      <a:endParaRPr lang="en-GB" sz="1000" dirty="0">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endPar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endParaRPr>
                    </a:p>
                    <a:p>
                      <a:pPr lvl="0" algn="ctr">
                        <a:lnSpc>
                          <a:spcPct val="107000"/>
                        </a:lnSpc>
                        <a:spcAft>
                          <a:spcPts val="800"/>
                        </a:spcAft>
                        <a:buNone/>
                      </a:pPr>
                      <a:r>
                        <a:rPr lang="en-GB" sz="1000" b="0" i="0" u="none" strike="noStrike" noProof="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Celebration Assembly</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Sunflowers</a:t>
                      </a:r>
                    </a:p>
                    <a:p>
                      <a:pPr algn="ctr">
                        <a:lnSpc>
                          <a:spcPct val="107000"/>
                        </a:lnSpc>
                        <a:spcAft>
                          <a:spcPts val="800"/>
                        </a:spcAft>
                      </a:pPr>
                      <a:r>
                        <a:rPr lang="en-GB" sz="100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3.30 – 5.45</a:t>
                      </a:r>
                    </a:p>
                  </a:txBody>
                  <a:tcPr marL="55721" marR="557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08761062"/>
                  </a:ext>
                </a:extLst>
              </a:tr>
            </a:tbl>
          </a:graphicData>
        </a:graphic>
      </p:graphicFrame>
      <p:sp>
        <p:nvSpPr>
          <p:cNvPr id="6" name="TextBox 5">
            <a:extLst>
              <a:ext uri="{FF2B5EF4-FFF2-40B4-BE49-F238E27FC236}">
                <a16:creationId xmlns:a16="http://schemas.microsoft.com/office/drawing/2014/main" id="{079702B8-2A52-4CAE-9E9B-BC722D560409}"/>
              </a:ext>
            </a:extLst>
          </p:cNvPr>
          <p:cNvSpPr txBox="1"/>
          <p:nvPr/>
        </p:nvSpPr>
        <p:spPr>
          <a:xfrm>
            <a:off x="1" y="558503"/>
            <a:ext cx="6857999" cy="523220"/>
          </a:xfrm>
          <a:prstGeom prst="rect">
            <a:avLst/>
          </a:prstGeom>
          <a:solidFill>
            <a:schemeClr val="bg1"/>
          </a:solidFill>
          <a:ln w="76200">
            <a:no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2800" b="1" dirty="0">
                <a:solidFill>
                  <a:srgbClr val="002060"/>
                </a:solidFill>
                <a:effectLst>
                  <a:outerShdw blurRad="38100" dist="25400" dir="5400000" algn="ctr">
                    <a:srgbClr val="6E747A">
                      <a:alpha val="43000"/>
                    </a:srgbClr>
                  </a:outerShdw>
                </a:effectLst>
                <a:latin typeface="Calibri"/>
                <a:ea typeface="Calibri"/>
                <a:cs typeface="Calibri"/>
              </a:rPr>
              <a:t>Week Beginning 1</a:t>
            </a:r>
            <a:r>
              <a:rPr lang="en-GB" sz="2800" b="1" baseline="30000" dirty="0">
                <a:solidFill>
                  <a:srgbClr val="002060"/>
                </a:solidFill>
                <a:effectLst>
                  <a:outerShdw blurRad="38100" dist="25400" dir="5400000" algn="ctr">
                    <a:srgbClr val="6E747A">
                      <a:alpha val="43000"/>
                    </a:srgbClr>
                  </a:outerShdw>
                </a:effectLst>
                <a:latin typeface="Calibri"/>
                <a:ea typeface="Calibri"/>
                <a:cs typeface="Calibri"/>
              </a:rPr>
              <a:t>st</a:t>
            </a:r>
            <a:r>
              <a:rPr lang="en-GB" sz="2800" b="1" dirty="0">
                <a:solidFill>
                  <a:srgbClr val="002060"/>
                </a:solidFill>
                <a:effectLst>
                  <a:outerShdw blurRad="38100" dist="25400" dir="5400000" algn="ctr">
                    <a:srgbClr val="6E747A">
                      <a:alpha val="43000"/>
                    </a:srgbClr>
                  </a:outerShdw>
                </a:effectLst>
                <a:latin typeface="Calibri"/>
                <a:ea typeface="Calibri"/>
                <a:cs typeface="Calibri"/>
              </a:rPr>
              <a:t> June</a:t>
            </a:r>
            <a:endParaRPr lang="en-US" dirty="0"/>
          </a:p>
        </p:txBody>
      </p:sp>
    </p:spTree>
    <p:extLst>
      <p:ext uri="{BB962C8B-B14F-4D97-AF65-F5344CB8AC3E}">
        <p14:creationId xmlns:p14="http://schemas.microsoft.com/office/powerpoint/2010/main" val="3401329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BAE4C89-1BD8-433E-9882-58EF101199B9}"/>
              </a:ext>
            </a:extLst>
          </p:cNvPr>
          <p:cNvSpPr txBox="1"/>
          <p:nvPr/>
        </p:nvSpPr>
        <p:spPr>
          <a:xfrm>
            <a:off x="0" y="66774"/>
            <a:ext cx="6858000" cy="523220"/>
          </a:xfrm>
          <a:prstGeom prst="rect">
            <a:avLst/>
          </a:prstGeom>
          <a:solidFill>
            <a:schemeClr val="bg1"/>
          </a:solidFill>
          <a:ln w="76200">
            <a:noFill/>
          </a:ln>
        </p:spPr>
        <p:txBody>
          <a:bodyPr wrap="square" lIns="91440" tIns="45720" rIns="91440" bIns="45720" rtlCol="0" anchor="t">
            <a:spAutoFit/>
          </a:bodyPr>
          <a:lstStyle/>
          <a:p>
            <a:pPr algn="ctr"/>
            <a:r>
              <a:rPr lang="en-GB" sz="2800" b="1" dirty="0">
                <a:solidFill>
                  <a:srgbClr val="002060"/>
                </a:solidFill>
                <a:effectLst>
                  <a:outerShdw blurRad="38100" dist="25400" dir="5400000" algn="ctr">
                    <a:srgbClr val="6E747A">
                      <a:alpha val="43000"/>
                    </a:srgbClr>
                  </a:outerShdw>
                </a:effectLst>
                <a:latin typeface="Calibri"/>
                <a:ea typeface="Calibri"/>
                <a:cs typeface="Calibri"/>
              </a:rPr>
              <a:t>Summer Term Dates</a:t>
            </a:r>
            <a:endParaRPr lang="en-GB" sz="2800" dirty="0">
              <a:solidFill>
                <a:srgbClr val="002060"/>
              </a:solidFill>
              <a:latin typeface="Calibri"/>
              <a:ea typeface="Calibri"/>
              <a:cs typeface="Calibri"/>
            </a:endParaRPr>
          </a:p>
        </p:txBody>
      </p:sp>
      <p:graphicFrame>
        <p:nvGraphicFramePr>
          <p:cNvPr id="8" name="Table 7">
            <a:extLst>
              <a:ext uri="{FF2B5EF4-FFF2-40B4-BE49-F238E27FC236}">
                <a16:creationId xmlns:a16="http://schemas.microsoft.com/office/drawing/2014/main" id="{D10B16D5-780D-4E1B-AB37-D9573D40934A}"/>
              </a:ext>
            </a:extLst>
          </p:cNvPr>
          <p:cNvGraphicFramePr>
            <a:graphicFrameLocks noGrp="1"/>
          </p:cNvGraphicFramePr>
          <p:nvPr>
            <p:extLst>
              <p:ext uri="{D42A27DB-BD31-4B8C-83A1-F6EECF244321}">
                <p14:modId xmlns:p14="http://schemas.microsoft.com/office/powerpoint/2010/main" val="785323172"/>
              </p:ext>
            </p:extLst>
          </p:nvPr>
        </p:nvGraphicFramePr>
        <p:xfrm>
          <a:off x="84221" y="593135"/>
          <a:ext cx="6689558" cy="9081151"/>
        </p:xfrm>
        <a:graphic>
          <a:graphicData uri="http://schemas.openxmlformats.org/drawingml/2006/table">
            <a:tbl>
              <a:tblPr firstRow="1" firstCol="1" bandRow="1">
                <a:tableStyleId>{5C22544A-7EE6-4342-B048-85BDC9FD1C3A}</a:tableStyleId>
              </a:tblPr>
              <a:tblGrid>
                <a:gridCol w="1114928">
                  <a:extLst>
                    <a:ext uri="{9D8B030D-6E8A-4147-A177-3AD203B41FA5}">
                      <a16:colId xmlns:a16="http://schemas.microsoft.com/office/drawing/2014/main" val="3872528782"/>
                    </a:ext>
                  </a:extLst>
                </a:gridCol>
                <a:gridCol w="2229852">
                  <a:extLst>
                    <a:ext uri="{9D8B030D-6E8A-4147-A177-3AD203B41FA5}">
                      <a16:colId xmlns:a16="http://schemas.microsoft.com/office/drawing/2014/main" val="2497487825"/>
                    </a:ext>
                  </a:extLst>
                </a:gridCol>
                <a:gridCol w="2229850">
                  <a:extLst>
                    <a:ext uri="{9D8B030D-6E8A-4147-A177-3AD203B41FA5}">
                      <a16:colId xmlns:a16="http://schemas.microsoft.com/office/drawing/2014/main" val="222149176"/>
                    </a:ext>
                  </a:extLst>
                </a:gridCol>
                <a:gridCol w="1114928">
                  <a:extLst>
                    <a:ext uri="{9D8B030D-6E8A-4147-A177-3AD203B41FA5}">
                      <a16:colId xmlns:a16="http://schemas.microsoft.com/office/drawing/2014/main" val="1089236971"/>
                    </a:ext>
                  </a:extLst>
                </a:gridCol>
              </a:tblGrid>
              <a:tr h="260085">
                <a:tc>
                  <a:txBody>
                    <a:bodyPr/>
                    <a:lstStyle/>
                    <a:p>
                      <a:pPr algn="ctr">
                        <a:lnSpc>
                          <a:spcPct val="107000"/>
                        </a:lnSpc>
                        <a:spcAft>
                          <a:spcPts val="800"/>
                        </a:spcAft>
                      </a:pPr>
                      <a:r>
                        <a:rPr lang="en-GB" sz="1000" dirty="0">
                          <a:solidFill>
                            <a:schemeClr val="tx1"/>
                          </a:solidFill>
                          <a:effectLst/>
                          <a:latin typeface="Calibri"/>
                          <a:ea typeface="Calibri"/>
                          <a:cs typeface="Calibri"/>
                        </a:rPr>
                        <a:t>Date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lvl="0" algn="ctr">
                        <a:lnSpc>
                          <a:spcPct val="107000"/>
                        </a:lnSpc>
                        <a:spcAft>
                          <a:spcPts val="800"/>
                        </a:spcAft>
                        <a:buNone/>
                      </a:pPr>
                      <a:r>
                        <a:rPr lang="en-GB" sz="1000" dirty="0">
                          <a:solidFill>
                            <a:schemeClr val="tx1"/>
                          </a:solidFill>
                          <a:effectLst/>
                          <a:latin typeface="Calibri"/>
                          <a:ea typeface="Calibri"/>
                          <a:cs typeface="Calibri"/>
                        </a:rPr>
                        <a:t>What’s happening?</a:t>
                      </a:r>
                      <a:endParaRPr lang="en-US" sz="1000" dirty="0"/>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000" dirty="0">
                          <a:solidFill>
                            <a:schemeClr val="tx1"/>
                          </a:solidFill>
                          <a:effectLst/>
                          <a:latin typeface="Calibri"/>
                          <a:ea typeface="Calibri"/>
                          <a:cs typeface="Calibri"/>
                        </a:rPr>
                        <a:t>Where?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pPr>
                      <a:r>
                        <a:rPr lang="en-GB" sz="1100" dirty="0">
                          <a:solidFill>
                            <a:schemeClr val="tx1"/>
                          </a:solidFill>
                          <a:effectLst/>
                          <a:latin typeface="Calibri"/>
                          <a:ea typeface="Calibri"/>
                          <a:cs typeface="Calibri"/>
                        </a:rPr>
                        <a:t>Who’s involved?</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938997992"/>
                  </a:ext>
                </a:extLst>
              </a:tr>
              <a:tr h="371461">
                <a:tc>
                  <a:txBody>
                    <a:bodyPr/>
                    <a:lstStyle/>
                    <a:p>
                      <a:pPr marL="0" marR="0" lvl="0" indent="0" algn="l" defTabSz="685800" rtl="0" eaLnBrk="1" fontAlgn="auto" latinLnBrk="0" hangingPunct="1">
                        <a:lnSpc>
                          <a:spcPct val="100000"/>
                        </a:lnSpc>
                        <a:spcBef>
                          <a:spcPts val="0"/>
                        </a:spcBef>
                        <a:spcAft>
                          <a:spcPts val="800"/>
                        </a:spcAft>
                        <a:buClrTx/>
                        <a:buSzTx/>
                        <a:buFontTx/>
                        <a:buNone/>
                        <a:tabLst/>
                        <a:defRPr/>
                      </a:pPr>
                      <a:r>
                        <a:rPr lang="en-GB" sz="900" dirty="0">
                          <a:solidFill>
                            <a:schemeClr val="tx1"/>
                          </a:solidFill>
                          <a:effectLst/>
                          <a:latin typeface="Calibri"/>
                          <a:ea typeface="Calibri"/>
                          <a:cs typeface="Calibri"/>
                        </a:rPr>
                        <a:t>25</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 29</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May</a:t>
                      </a:r>
                    </a:p>
                    <a:p>
                      <a:pPr lvl="0" algn="l">
                        <a:lnSpc>
                          <a:spcPct val="100000"/>
                        </a:lnSpc>
                        <a:spcAft>
                          <a:spcPts val="800"/>
                        </a:spcAft>
                        <a:buNone/>
                      </a:pPr>
                      <a:endParaRPr lang="en-GB" sz="900" dirty="0">
                        <a:solidFill>
                          <a:schemeClr val="tx1"/>
                        </a:solidFill>
                        <a:effectLst/>
                        <a:latin typeface="Calibri"/>
                        <a:ea typeface="Calibri"/>
                        <a:cs typeface="Calibri"/>
                      </a:endParaRP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gridSpan="3">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900" b="1" i="0" u="none" strike="noStrike" noProof="0" dirty="0">
                          <a:solidFill>
                            <a:schemeClr val="tx1"/>
                          </a:solidFill>
                          <a:effectLst/>
                          <a:latin typeface="Calibri"/>
                        </a:rPr>
                        <a:t>HALF TERM</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10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10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249192280"/>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Thurs 4</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p>
                      <a:pPr lvl="0" algn="l">
                        <a:lnSpc>
                          <a:spcPct val="100000"/>
                        </a:lnSpc>
                        <a:spcAft>
                          <a:spcPts val="800"/>
                        </a:spcAft>
                        <a:buNone/>
                      </a:pPr>
                      <a:r>
                        <a:rPr lang="en-GB" sz="900" dirty="0">
                          <a:solidFill>
                            <a:schemeClr val="tx1"/>
                          </a:solidFill>
                          <a:effectLst/>
                          <a:latin typeface="Calibri"/>
                          <a:ea typeface="Calibri"/>
                          <a:cs typeface="Calibri"/>
                        </a:rPr>
                        <a:t>3.45 – 5.30</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3 &amp; 4 Tournament</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Newton St </a:t>
                      </a:r>
                      <a:r>
                        <a:rPr lang="en-GB" sz="900" b="1" i="0" u="none" strike="noStrike" noProof="0" dirty="0" err="1">
                          <a:solidFill>
                            <a:schemeClr val="tx1"/>
                          </a:solidFill>
                          <a:effectLst/>
                          <a:latin typeface="Calibri"/>
                        </a:rPr>
                        <a:t>Cyres</a:t>
                      </a:r>
                      <a:endParaRPr lang="en-GB" sz="9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Group of children</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87663901"/>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Thurs 11</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p>
                      <a:pPr lvl="0" algn="l">
                        <a:lnSpc>
                          <a:spcPct val="100000"/>
                        </a:lnSpc>
                        <a:spcAft>
                          <a:spcPts val="800"/>
                        </a:spcAft>
                        <a:buNone/>
                      </a:pPr>
                      <a:r>
                        <a:rPr lang="en-GB" sz="900" dirty="0">
                          <a:solidFill>
                            <a:schemeClr val="tx1"/>
                          </a:solidFill>
                          <a:effectLst/>
                          <a:latin typeface="Calibri"/>
                          <a:ea typeface="Calibri"/>
                          <a:cs typeface="Calibri"/>
                        </a:rPr>
                        <a:t>3.45 – 5.30</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5 &amp; 6 Tournament</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Newton St </a:t>
                      </a:r>
                      <a:r>
                        <a:rPr lang="en-GB" sz="900" b="1" i="0" u="none" strike="noStrike" noProof="0" dirty="0" err="1">
                          <a:solidFill>
                            <a:schemeClr val="tx1"/>
                          </a:solidFill>
                          <a:effectLst/>
                          <a:latin typeface="Calibri"/>
                        </a:rPr>
                        <a:t>Cyres</a:t>
                      </a:r>
                      <a:endParaRPr lang="en-GB" sz="9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Group of children</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362652048"/>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Mon 1</a:t>
                      </a:r>
                      <a:r>
                        <a:rPr lang="en-GB" sz="900" baseline="30000" dirty="0">
                          <a:solidFill>
                            <a:schemeClr val="tx1"/>
                          </a:solidFill>
                          <a:effectLst/>
                          <a:latin typeface="Calibri"/>
                          <a:ea typeface="Calibri"/>
                          <a:cs typeface="Calibri"/>
                        </a:rPr>
                        <a:t>st –</a:t>
                      </a:r>
                      <a:r>
                        <a:rPr lang="en-GB" sz="900" dirty="0">
                          <a:solidFill>
                            <a:schemeClr val="tx1"/>
                          </a:solidFill>
                          <a:effectLst/>
                          <a:latin typeface="Calibri"/>
                          <a:ea typeface="Calibri"/>
                          <a:cs typeface="Calibri"/>
                        </a:rPr>
                        <a:t> Fri 12</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Multiplication Tables Check</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4</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595294339"/>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Mon 8</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 Fri 12</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Phonics Screening Check</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1 (and Year 2 retakes)</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611676329"/>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WB 15</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5/6 Residential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Bath and Bristol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5/6 children</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769653622"/>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Friday 19</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gridSpan="2">
                  <a:txBody>
                    <a:bodyPr/>
                    <a:lstStyle/>
                    <a:p>
                      <a:pPr lvl="0" algn="ctr">
                        <a:lnSpc>
                          <a:spcPct val="107000"/>
                        </a:lnSpc>
                        <a:spcAft>
                          <a:spcPts val="800"/>
                        </a:spcAft>
                        <a:buNone/>
                      </a:pPr>
                      <a:r>
                        <a:rPr lang="en-GB" sz="1050" b="1" i="0" u="none" strike="noStrike" noProof="0" dirty="0">
                          <a:solidFill>
                            <a:schemeClr val="tx1"/>
                          </a:solidFill>
                          <a:effectLst/>
                          <a:latin typeface="Calibri"/>
                        </a:rPr>
                        <a:t>Non Uniform Day in exchange for a hamper prize for Strawberry Fair!</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9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Whole School</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152953"/>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Tues 23</a:t>
                      </a:r>
                      <a:r>
                        <a:rPr lang="en-GB" sz="900" baseline="30000" dirty="0">
                          <a:solidFill>
                            <a:schemeClr val="tx1"/>
                          </a:solidFill>
                          <a:effectLst/>
                          <a:latin typeface="Calibri"/>
                          <a:ea typeface="Calibri"/>
                          <a:cs typeface="Calibri"/>
                        </a:rPr>
                        <a:t>rd</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err="1">
                          <a:solidFill>
                            <a:schemeClr val="tx1"/>
                          </a:solidFill>
                          <a:effectLst/>
                          <a:latin typeface="Calibri"/>
                        </a:rPr>
                        <a:t>Quogwarts</a:t>
                      </a:r>
                      <a:endParaRPr lang="en-GB" sz="9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QE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5</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169764168"/>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Thurs 25</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West Hub Celebration Day</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Sandford</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6 children from West Hub schools</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70312087"/>
                  </a:ext>
                </a:extLst>
              </a:tr>
              <a:tr h="327534">
                <a:tc>
                  <a:txBody>
                    <a:bodyPr/>
                    <a:lstStyle/>
                    <a:p>
                      <a:pPr lvl="0" algn="l">
                        <a:lnSpc>
                          <a:spcPct val="100000"/>
                        </a:lnSpc>
                        <a:spcAft>
                          <a:spcPts val="800"/>
                        </a:spcAft>
                        <a:buNone/>
                      </a:pPr>
                      <a:r>
                        <a:rPr lang="en-GB" sz="900" dirty="0">
                          <a:solidFill>
                            <a:schemeClr val="tx1"/>
                          </a:solidFill>
                          <a:effectLst/>
                          <a:latin typeface="Calibri"/>
                          <a:ea typeface="Calibri"/>
                          <a:cs typeface="Calibri"/>
                        </a:rPr>
                        <a:t>Fri 26</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gridSpan="3">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900" b="1" i="0" u="none" strike="noStrike" noProof="0" dirty="0">
                          <a:solidFill>
                            <a:schemeClr val="tx1"/>
                          </a:solidFill>
                          <a:effectLst/>
                          <a:latin typeface="Calibri"/>
                        </a:rPr>
                        <a:t>Staff Development Day</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10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10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180404994"/>
                  </a:ext>
                </a:extLst>
              </a:tr>
              <a:tr h="433234">
                <a:tc>
                  <a:txBody>
                    <a:bodyPr/>
                    <a:lstStyle/>
                    <a:p>
                      <a:pPr lvl="0" algn="l">
                        <a:lnSpc>
                          <a:spcPct val="100000"/>
                        </a:lnSpc>
                        <a:spcAft>
                          <a:spcPts val="800"/>
                        </a:spcAft>
                        <a:buNone/>
                      </a:pPr>
                      <a:r>
                        <a:rPr lang="en-GB" sz="900" dirty="0">
                          <a:solidFill>
                            <a:schemeClr val="tx1"/>
                          </a:solidFill>
                          <a:effectLst/>
                          <a:latin typeface="Calibri"/>
                          <a:ea typeface="Calibri"/>
                          <a:cs typeface="Calibri"/>
                        </a:rPr>
                        <a:t>Tues 30</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June</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Athletics Event</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err="1">
                          <a:solidFill>
                            <a:schemeClr val="tx1"/>
                          </a:solidFill>
                          <a:effectLst/>
                          <a:latin typeface="Calibri"/>
                        </a:rPr>
                        <a:t>Landscore</a:t>
                      </a:r>
                      <a:r>
                        <a:rPr lang="en-GB" sz="900" b="1" i="0" u="none" strike="noStrike" noProof="0" dirty="0">
                          <a:solidFill>
                            <a:schemeClr val="tx1"/>
                          </a:solidFill>
                          <a:effectLst/>
                          <a:latin typeface="Calibri"/>
                        </a:rPr>
                        <a:t> Primary 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Representatives from across the school</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440729487"/>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Sat 4</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July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Strawberry Fair</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School field</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All welcome</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88773272"/>
                  </a:ext>
                </a:extLst>
              </a:tr>
              <a:tr h="420023">
                <a:tc>
                  <a:txBody>
                    <a:bodyPr/>
                    <a:lstStyle/>
                    <a:p>
                      <a:pPr marL="0" marR="0" lvl="0" indent="0" algn="l" defTabSz="685800" rtl="0" eaLnBrk="1" fontAlgn="auto" latinLnBrk="0" hangingPunct="1">
                        <a:lnSpc>
                          <a:spcPct val="100000"/>
                        </a:lnSpc>
                        <a:spcBef>
                          <a:spcPts val="0"/>
                        </a:spcBef>
                        <a:spcAft>
                          <a:spcPts val="800"/>
                        </a:spcAft>
                        <a:buClrTx/>
                        <a:buSzTx/>
                        <a:buFontTx/>
                        <a:buNone/>
                        <a:tabLst/>
                        <a:defRPr/>
                      </a:pPr>
                      <a:r>
                        <a:rPr lang="en-GB" sz="900" dirty="0">
                          <a:solidFill>
                            <a:schemeClr val="tx1"/>
                          </a:solidFill>
                          <a:effectLst/>
                          <a:latin typeface="Calibri"/>
                          <a:ea typeface="Calibri"/>
                          <a:cs typeface="Calibri"/>
                        </a:rPr>
                        <a:t>Mon 13</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July 1.30pm</a:t>
                      </a:r>
                      <a:endParaRPr lang="en-GB" sz="900" b="1" dirty="0">
                        <a:solidFill>
                          <a:schemeClr val="tx1"/>
                        </a:solidFill>
                        <a:effectLst/>
                        <a:latin typeface="Calibri"/>
                        <a:ea typeface="Calibri"/>
                        <a:cs typeface="Calibri"/>
                      </a:endParaRP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Dart Show</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Parish Hall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All welcome</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34316512"/>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Mon 13</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July 6pm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Dart Show</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Parish Hall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All welcome</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569592104"/>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Weds 15</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July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Sports Day</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School field</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All welcome</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428646715"/>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Thurs 16</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July</a:t>
                      </a:r>
                    </a:p>
                    <a:p>
                      <a:pPr lvl="0" algn="l">
                        <a:lnSpc>
                          <a:spcPct val="100000"/>
                        </a:lnSpc>
                        <a:spcAft>
                          <a:spcPts val="800"/>
                        </a:spcAft>
                        <a:buNone/>
                      </a:pPr>
                      <a:endParaRPr lang="en-GB" sz="900" dirty="0">
                        <a:solidFill>
                          <a:schemeClr val="tx1"/>
                        </a:solidFill>
                        <a:effectLst/>
                        <a:latin typeface="Calibri"/>
                        <a:ea typeface="Calibri"/>
                        <a:cs typeface="Calibri"/>
                      </a:endParaRP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Teddy Bear's Picnic</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New Reception starters + families</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63618387"/>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Fri 10</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July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Reports go home</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endParaRPr lang="en-GB" sz="9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All children</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898641763"/>
                  </a:ext>
                </a:extLst>
              </a:tr>
              <a:tr h="428623">
                <a:tc>
                  <a:txBody>
                    <a:bodyPr/>
                    <a:lstStyle/>
                    <a:p>
                      <a:pPr lvl="0" algn="l">
                        <a:lnSpc>
                          <a:spcPct val="100000"/>
                        </a:lnSpc>
                        <a:spcAft>
                          <a:spcPts val="800"/>
                        </a:spcAft>
                        <a:buNone/>
                      </a:pPr>
                      <a:r>
                        <a:rPr lang="en-GB" sz="900" dirty="0">
                          <a:solidFill>
                            <a:schemeClr val="tx1"/>
                          </a:solidFill>
                          <a:effectLst/>
                          <a:latin typeface="Calibri"/>
                          <a:ea typeface="Calibri"/>
                          <a:cs typeface="Calibri"/>
                        </a:rPr>
                        <a:t>Fri 17</a:t>
                      </a:r>
                      <a:r>
                        <a:rPr lang="en-GB" sz="900" baseline="30000" dirty="0">
                          <a:solidFill>
                            <a:schemeClr val="tx1"/>
                          </a:solidFill>
                          <a:effectLst/>
                          <a:latin typeface="Calibri"/>
                          <a:ea typeface="Calibri"/>
                          <a:cs typeface="Calibri"/>
                        </a:rPr>
                        <a:t>th</a:t>
                      </a:r>
                      <a:r>
                        <a:rPr lang="en-GB" sz="900" dirty="0">
                          <a:solidFill>
                            <a:schemeClr val="tx1"/>
                          </a:solidFill>
                          <a:effectLst/>
                          <a:latin typeface="Calibri"/>
                          <a:ea typeface="Calibri"/>
                          <a:cs typeface="Calibri"/>
                        </a:rPr>
                        <a:t> July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Cross Country Event</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Blundell’s</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900" b="1" i="0" u="none" strike="noStrike" noProof="0" dirty="0">
                          <a:solidFill>
                            <a:schemeClr val="tx1"/>
                          </a:solidFill>
                          <a:effectLst/>
                          <a:latin typeface="Calibri"/>
                        </a:rPr>
                        <a:t>Representatives from across the school</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623960607"/>
                  </a:ext>
                </a:extLst>
              </a:tr>
              <a:tr h="428623">
                <a:tc>
                  <a:txBody>
                    <a:bodyPr/>
                    <a:lstStyle/>
                    <a:p>
                      <a:pPr lvl="0" algn="l">
                        <a:lnSpc>
                          <a:spcPct val="100000"/>
                        </a:lnSpc>
                        <a:spcAft>
                          <a:spcPts val="800"/>
                        </a:spcAft>
                        <a:buNone/>
                      </a:pPr>
                      <a:r>
                        <a:rPr lang="en-GB" sz="900" dirty="0">
                          <a:solidFill>
                            <a:schemeClr val="tx1"/>
                          </a:solidFill>
                          <a:effectLst/>
                          <a:latin typeface="Calibri"/>
                          <a:ea typeface="Calibri"/>
                          <a:cs typeface="Calibri"/>
                        </a:rPr>
                        <a:t>Tues 21</a:t>
                      </a:r>
                      <a:r>
                        <a:rPr lang="en-GB" sz="900" baseline="30000" dirty="0">
                          <a:solidFill>
                            <a:schemeClr val="tx1"/>
                          </a:solidFill>
                          <a:effectLst/>
                          <a:latin typeface="Calibri"/>
                          <a:ea typeface="Calibri"/>
                          <a:cs typeface="Calibri"/>
                        </a:rPr>
                        <a:t>st</a:t>
                      </a:r>
                      <a:r>
                        <a:rPr lang="en-GB" sz="900" dirty="0">
                          <a:solidFill>
                            <a:schemeClr val="tx1"/>
                          </a:solidFill>
                          <a:effectLst/>
                          <a:latin typeface="Calibri"/>
                          <a:ea typeface="Calibri"/>
                          <a:cs typeface="Calibri"/>
                        </a:rPr>
                        <a:t> July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Oscars Evening</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TBC</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900" b="1" i="0" u="none" strike="noStrike" noProof="0" dirty="0">
                          <a:solidFill>
                            <a:schemeClr val="tx1"/>
                          </a:solidFill>
                          <a:effectLst/>
                          <a:latin typeface="Calibri"/>
                        </a:rPr>
                        <a:t>Year 6</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664628001"/>
                  </a:ext>
                </a:extLst>
              </a:tr>
              <a:tr h="521106">
                <a:tc>
                  <a:txBody>
                    <a:bodyPr/>
                    <a:lstStyle/>
                    <a:p>
                      <a:pPr lvl="0" algn="l">
                        <a:lnSpc>
                          <a:spcPct val="100000"/>
                        </a:lnSpc>
                        <a:spcAft>
                          <a:spcPts val="800"/>
                        </a:spcAft>
                        <a:buNone/>
                      </a:pPr>
                      <a:r>
                        <a:rPr lang="en-GB" sz="900" dirty="0">
                          <a:solidFill>
                            <a:schemeClr val="tx1"/>
                          </a:solidFill>
                          <a:effectLst/>
                          <a:latin typeface="Calibri"/>
                          <a:ea typeface="Calibri"/>
                          <a:cs typeface="Calibri"/>
                        </a:rPr>
                        <a:t>Wed 22</a:t>
                      </a:r>
                      <a:r>
                        <a:rPr lang="en-GB" sz="900" baseline="30000" dirty="0">
                          <a:solidFill>
                            <a:schemeClr val="tx1"/>
                          </a:solidFill>
                          <a:effectLst/>
                          <a:latin typeface="Calibri"/>
                          <a:ea typeface="Calibri"/>
                          <a:cs typeface="Calibri"/>
                        </a:rPr>
                        <a:t>nd</a:t>
                      </a:r>
                      <a:r>
                        <a:rPr lang="en-GB" sz="900" dirty="0">
                          <a:solidFill>
                            <a:schemeClr val="tx1"/>
                          </a:solidFill>
                          <a:effectLst/>
                          <a:latin typeface="Calibri"/>
                          <a:ea typeface="Calibri"/>
                          <a:cs typeface="Calibri"/>
                        </a:rPr>
                        <a:t> July</a:t>
                      </a:r>
                    </a:p>
                    <a:p>
                      <a:pPr lvl="0" algn="l">
                        <a:lnSpc>
                          <a:spcPct val="100000"/>
                        </a:lnSpc>
                        <a:spcAft>
                          <a:spcPts val="800"/>
                        </a:spcAft>
                        <a:buNone/>
                      </a:pPr>
                      <a:r>
                        <a:rPr lang="en-GB" sz="900" dirty="0">
                          <a:solidFill>
                            <a:schemeClr val="tx1"/>
                          </a:solidFill>
                          <a:effectLst/>
                          <a:latin typeface="Calibri"/>
                          <a:ea typeface="Calibri"/>
                          <a:cs typeface="Calibri"/>
                        </a:rPr>
                        <a:t>AM</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Year 6 Leavers’ Assembly</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lvl="0" algn="ctr">
                        <a:lnSpc>
                          <a:spcPct val="107000"/>
                        </a:lnSpc>
                        <a:spcAft>
                          <a:spcPts val="800"/>
                        </a:spcAft>
                        <a:buNone/>
                      </a:pPr>
                      <a:r>
                        <a:rPr lang="en-GB" sz="900" b="1" i="0" u="none" strike="noStrike" noProof="0" dirty="0">
                          <a:solidFill>
                            <a:schemeClr val="tx1"/>
                          </a:solidFill>
                          <a:effectLst/>
                          <a:latin typeface="Calibri"/>
                        </a:rPr>
                        <a:t>School</a:t>
                      </a: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GB" sz="900" b="1" i="0" u="none" strike="noStrike" noProof="0" dirty="0">
                          <a:solidFill>
                            <a:schemeClr val="tx1"/>
                          </a:solidFill>
                          <a:effectLst/>
                          <a:latin typeface="Calibri"/>
                        </a:rPr>
                        <a:t>Whole school and parents of Year 6</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1291134"/>
                  </a:ext>
                </a:extLst>
              </a:tr>
              <a:tr h="420023">
                <a:tc>
                  <a:txBody>
                    <a:bodyPr/>
                    <a:lstStyle/>
                    <a:p>
                      <a:pPr lvl="0" algn="l">
                        <a:lnSpc>
                          <a:spcPct val="100000"/>
                        </a:lnSpc>
                        <a:spcAft>
                          <a:spcPts val="800"/>
                        </a:spcAft>
                        <a:buNone/>
                      </a:pPr>
                      <a:r>
                        <a:rPr lang="en-GB" sz="900" dirty="0">
                          <a:solidFill>
                            <a:schemeClr val="tx1"/>
                          </a:solidFill>
                          <a:effectLst/>
                          <a:latin typeface="Calibri"/>
                          <a:ea typeface="Calibri"/>
                          <a:cs typeface="Calibri"/>
                        </a:rPr>
                        <a:t>Wed 22</a:t>
                      </a:r>
                      <a:r>
                        <a:rPr lang="en-GB" sz="900" baseline="30000" dirty="0">
                          <a:solidFill>
                            <a:schemeClr val="tx1"/>
                          </a:solidFill>
                          <a:effectLst/>
                          <a:latin typeface="Calibri"/>
                          <a:ea typeface="Calibri"/>
                          <a:cs typeface="Calibri"/>
                        </a:rPr>
                        <a:t>nd</a:t>
                      </a:r>
                      <a:r>
                        <a:rPr lang="en-GB" sz="900" dirty="0">
                          <a:solidFill>
                            <a:schemeClr val="tx1"/>
                          </a:solidFill>
                          <a:effectLst/>
                          <a:latin typeface="Calibri"/>
                          <a:ea typeface="Calibri"/>
                          <a:cs typeface="Calibri"/>
                        </a:rPr>
                        <a:t> July</a:t>
                      </a:r>
                    </a:p>
                  </a:txBody>
                  <a:tcPr marL="50832" marR="50832" marT="0" marB="0">
                    <a:lnL w="12700">
                      <a:solidFill>
                        <a:srgbClr val="002060"/>
                      </a:solidFill>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gridSpan="3">
                  <a:txBody>
                    <a:bodyPr/>
                    <a:lstStyle/>
                    <a:p>
                      <a:pPr lvl="0" algn="ctr">
                        <a:lnSpc>
                          <a:spcPct val="107000"/>
                        </a:lnSpc>
                        <a:spcAft>
                          <a:spcPts val="800"/>
                        </a:spcAft>
                        <a:buNone/>
                      </a:pPr>
                      <a:r>
                        <a:rPr lang="en-GB" sz="900" b="1" i="0" u="none" strike="noStrike" noProof="0" dirty="0">
                          <a:solidFill>
                            <a:schemeClr val="tx1"/>
                          </a:solidFill>
                          <a:effectLst/>
                          <a:latin typeface="Calibri"/>
                        </a:rPr>
                        <a:t>LAST DAY OF TERM</a:t>
                      </a: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lvl="0" algn="ctr">
                        <a:lnSpc>
                          <a:spcPct val="107000"/>
                        </a:lnSpc>
                        <a:spcAft>
                          <a:spcPts val="800"/>
                        </a:spcAft>
                        <a:buNone/>
                      </a:pPr>
                      <a:endParaRPr lang="en-GB" sz="9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endParaRPr lang="en-GB" sz="900" b="1" i="0" u="none" strike="noStrike" noProof="0" dirty="0">
                        <a:solidFill>
                          <a:schemeClr val="tx1"/>
                        </a:solidFill>
                        <a:effectLst/>
                        <a:latin typeface="Calibri"/>
                      </a:endParaRPr>
                    </a:p>
                  </a:txBody>
                  <a:tcPr marL="50832" marR="50832" marT="0" marB="0" anchor="ct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365590847"/>
                  </a:ext>
                </a:extLst>
              </a:tr>
            </a:tbl>
          </a:graphicData>
        </a:graphic>
      </p:graphicFrame>
    </p:spTree>
    <p:extLst>
      <p:ext uri="{BB962C8B-B14F-4D97-AF65-F5344CB8AC3E}">
        <p14:creationId xmlns:p14="http://schemas.microsoft.com/office/powerpoint/2010/main" val="2857892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26AE63-2426-424B-90CE-4C2A5CACADD3}"/>
              </a:ext>
            </a:extLst>
          </p:cNvPr>
          <p:cNvPicPr>
            <a:picLocks noChangeAspect="1"/>
          </p:cNvPicPr>
          <p:nvPr/>
        </p:nvPicPr>
        <p:blipFill>
          <a:blip r:embed="rId2"/>
          <a:stretch>
            <a:fillRect/>
          </a:stretch>
        </p:blipFill>
        <p:spPr>
          <a:xfrm>
            <a:off x="332105" y="545597"/>
            <a:ext cx="6193790" cy="8814805"/>
          </a:xfrm>
          <a:prstGeom prst="rect">
            <a:avLst/>
          </a:prstGeom>
        </p:spPr>
      </p:pic>
    </p:spTree>
    <p:extLst>
      <p:ext uri="{BB962C8B-B14F-4D97-AF65-F5344CB8AC3E}">
        <p14:creationId xmlns:p14="http://schemas.microsoft.com/office/powerpoint/2010/main" val="82637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C23B0E-5474-4003-BF59-1A3074A9D2CB}"/>
              </a:ext>
            </a:extLst>
          </p:cNvPr>
          <p:cNvPicPr>
            <a:picLocks noChangeAspect="1"/>
          </p:cNvPicPr>
          <p:nvPr/>
        </p:nvPicPr>
        <p:blipFill>
          <a:blip r:embed="rId2"/>
          <a:stretch>
            <a:fillRect/>
          </a:stretch>
        </p:blipFill>
        <p:spPr>
          <a:xfrm>
            <a:off x="255144" y="608042"/>
            <a:ext cx="6347712" cy="8689916"/>
          </a:xfrm>
          <a:prstGeom prst="rect">
            <a:avLst/>
          </a:prstGeom>
        </p:spPr>
      </p:pic>
    </p:spTree>
    <p:extLst>
      <p:ext uri="{BB962C8B-B14F-4D97-AF65-F5344CB8AC3E}">
        <p14:creationId xmlns:p14="http://schemas.microsoft.com/office/powerpoint/2010/main" val="3009669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293134-FF59-452A-9787-1F281E682A10}"/>
              </a:ext>
            </a:extLst>
          </p:cNvPr>
          <p:cNvSpPr txBox="1"/>
          <p:nvPr/>
        </p:nvSpPr>
        <p:spPr>
          <a:xfrm>
            <a:off x="348343" y="2621280"/>
            <a:ext cx="6226628" cy="5632311"/>
          </a:xfrm>
          <a:prstGeom prst="rect">
            <a:avLst/>
          </a:prstGeom>
          <a:solidFill>
            <a:schemeClr val="bg1"/>
          </a:solidFill>
          <a:ln w="76200">
            <a:solidFill>
              <a:schemeClr val="tx2">
                <a:lumMod val="25000"/>
                <a:lumOff val="75000"/>
              </a:schemeClr>
            </a:solidFill>
          </a:ln>
        </p:spPr>
        <p:txBody>
          <a:bodyPr wrap="square" rtlCol="0">
            <a:spAutoFit/>
          </a:bodyPr>
          <a:lstStyle/>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ctr"/>
            <a:r>
              <a:rPr lang="en-GB" b="1" dirty="0">
                <a:latin typeface="Calibri" panose="020F0502020204030204" pitchFamily="34" charset="0"/>
                <a:ea typeface="Calibri" panose="020F0502020204030204" pitchFamily="34" charset="0"/>
                <a:cs typeface="Calibri" panose="020F0502020204030204" pitchFamily="34" charset="0"/>
              </a:rPr>
              <a:t>EYFS Outdoor Area</a:t>
            </a:r>
          </a:p>
          <a:p>
            <a:pPr algn="ctr"/>
            <a:endParaRPr lang="en-GB" b="1" dirty="0">
              <a:latin typeface="Calibri" panose="020F0502020204030204" pitchFamily="34" charset="0"/>
              <a:ea typeface="Calibri" panose="020F0502020204030204" pitchFamily="34" charset="0"/>
              <a:cs typeface="Calibri" panose="020F0502020204030204" pitchFamily="34" charset="0"/>
            </a:endParaRPr>
          </a:p>
          <a:p>
            <a:pPr algn="just"/>
            <a:r>
              <a:rPr lang="en-GB" dirty="0">
                <a:latin typeface="Calibri" panose="020F0502020204030204" pitchFamily="34" charset="0"/>
                <a:ea typeface="Calibri" panose="020F0502020204030204" pitchFamily="34" charset="0"/>
                <a:cs typeface="Calibri" panose="020F0502020204030204" pitchFamily="34" charset="0"/>
              </a:rPr>
              <a:t>We are really excited to let you know that our application for the Tesco Grants Programme has been successful and our project will be put forward to the customer vote in Crediton Tesco Stores from Tuesday 28</a:t>
            </a:r>
            <a:r>
              <a:rPr lang="en-GB" baseline="30000" dirty="0">
                <a:latin typeface="Calibri" panose="020F0502020204030204" pitchFamily="34" charset="0"/>
                <a:ea typeface="Calibri" panose="020F0502020204030204" pitchFamily="34" charset="0"/>
                <a:cs typeface="Calibri" panose="020F0502020204030204" pitchFamily="34" charset="0"/>
              </a:rPr>
              <a:t>th</a:t>
            </a:r>
            <a:r>
              <a:rPr lang="en-GB" dirty="0">
                <a:latin typeface="Calibri" panose="020F0502020204030204" pitchFamily="34" charset="0"/>
                <a:ea typeface="Calibri" panose="020F0502020204030204" pitchFamily="34" charset="0"/>
                <a:cs typeface="Calibri" panose="020F0502020204030204" pitchFamily="34" charset="0"/>
              </a:rPr>
              <a:t> April. </a:t>
            </a:r>
          </a:p>
          <a:p>
            <a:pPr algn="just"/>
            <a:r>
              <a:rPr lang="en-GB" dirty="0">
                <a:latin typeface="Calibri" panose="020F0502020204030204" pitchFamily="34" charset="0"/>
                <a:ea typeface="Calibri" panose="020F0502020204030204" pitchFamily="34" charset="0"/>
                <a:cs typeface="Calibri" panose="020F0502020204030204" pitchFamily="34" charset="0"/>
              </a:rPr>
              <a:t>If we win the highest number of votes we will receive £1500 to go towards our project, which is to renovate our Early years outside area.</a:t>
            </a:r>
          </a:p>
          <a:p>
            <a:pPr algn="just"/>
            <a:r>
              <a:rPr lang="en-GB" dirty="0">
                <a:latin typeface="Calibri" panose="020F0502020204030204" pitchFamily="34" charset="0"/>
                <a:ea typeface="Calibri" panose="020F0502020204030204" pitchFamily="34" charset="0"/>
                <a:cs typeface="Calibri" panose="020F0502020204030204" pitchFamily="34" charset="0"/>
              </a:rPr>
              <a:t>Please encourage your friends and family to pop a token into the voting unit when they are in store. Our project is live until the end of July and we will find out the outcome in </a:t>
            </a:r>
            <a:r>
              <a:rPr lang="en-GB">
                <a:latin typeface="Calibri" panose="020F0502020204030204" pitchFamily="34" charset="0"/>
                <a:ea typeface="Calibri" panose="020F0502020204030204" pitchFamily="34" charset="0"/>
                <a:cs typeface="Calibri" panose="020F0502020204030204" pitchFamily="34" charset="0"/>
              </a:rPr>
              <a:t>early September.</a:t>
            </a:r>
          </a:p>
          <a:p>
            <a:pPr algn="just"/>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DE377DBB-0F41-42B9-AAB4-909DCDE30DD2}"/>
              </a:ext>
            </a:extLst>
          </p:cNvPr>
          <p:cNvPicPr>
            <a:picLocks noChangeAspect="1"/>
          </p:cNvPicPr>
          <p:nvPr/>
        </p:nvPicPr>
        <p:blipFill>
          <a:blip r:embed="rId2"/>
          <a:stretch>
            <a:fillRect/>
          </a:stretch>
        </p:blipFill>
        <p:spPr>
          <a:xfrm>
            <a:off x="2758895" y="3770811"/>
            <a:ext cx="1096735" cy="676182"/>
          </a:xfrm>
          <a:prstGeom prst="rect">
            <a:avLst/>
          </a:prstGeom>
        </p:spPr>
      </p:pic>
      <p:pic>
        <p:nvPicPr>
          <p:cNvPr id="6" name="Picture 5">
            <a:extLst>
              <a:ext uri="{FF2B5EF4-FFF2-40B4-BE49-F238E27FC236}">
                <a16:creationId xmlns:a16="http://schemas.microsoft.com/office/drawing/2014/main" id="{FF02ACAF-B238-40E4-92D0-536B3A3BA98E}"/>
              </a:ext>
            </a:extLst>
          </p:cNvPr>
          <p:cNvPicPr>
            <a:picLocks noChangeAspect="1"/>
          </p:cNvPicPr>
          <p:nvPr/>
        </p:nvPicPr>
        <p:blipFill>
          <a:blip r:embed="rId3"/>
          <a:stretch>
            <a:fillRect/>
          </a:stretch>
        </p:blipFill>
        <p:spPr>
          <a:xfrm>
            <a:off x="2054774" y="2870329"/>
            <a:ext cx="2504979" cy="900482"/>
          </a:xfrm>
          <a:prstGeom prst="rect">
            <a:avLst/>
          </a:prstGeom>
        </p:spPr>
      </p:pic>
    </p:spTree>
    <p:extLst>
      <p:ext uri="{BB962C8B-B14F-4D97-AF65-F5344CB8AC3E}">
        <p14:creationId xmlns:p14="http://schemas.microsoft.com/office/powerpoint/2010/main" val="208340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148FDB-593C-4B0D-9685-A4CCF3D91EE1}"/>
              </a:ext>
            </a:extLst>
          </p:cNvPr>
          <p:cNvPicPr>
            <a:picLocks noChangeAspect="1"/>
          </p:cNvPicPr>
          <p:nvPr/>
        </p:nvPicPr>
        <p:blipFill rotWithShape="1">
          <a:blip r:embed="rId2"/>
          <a:srcRect l="-6747" r="1359" b="7392"/>
          <a:stretch/>
        </p:blipFill>
        <p:spPr>
          <a:xfrm>
            <a:off x="3293918" y="335174"/>
            <a:ext cx="3348783" cy="4386466"/>
          </a:xfrm>
          <a:prstGeom prst="rect">
            <a:avLst/>
          </a:prstGeom>
        </p:spPr>
      </p:pic>
      <p:pic>
        <p:nvPicPr>
          <p:cNvPr id="9" name="Picture 8">
            <a:extLst>
              <a:ext uri="{FF2B5EF4-FFF2-40B4-BE49-F238E27FC236}">
                <a16:creationId xmlns:a16="http://schemas.microsoft.com/office/drawing/2014/main" id="{62015240-80E7-4304-8BFE-D158BD586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5008659"/>
            <a:ext cx="3185403" cy="4505521"/>
          </a:xfrm>
          <a:prstGeom prst="rect">
            <a:avLst/>
          </a:prstGeom>
        </p:spPr>
      </p:pic>
      <p:pic>
        <p:nvPicPr>
          <p:cNvPr id="4" name="Picture 3">
            <a:extLst>
              <a:ext uri="{FF2B5EF4-FFF2-40B4-BE49-F238E27FC236}">
                <a16:creationId xmlns:a16="http://schemas.microsoft.com/office/drawing/2014/main" id="{9E928442-EF9B-4821-B106-97045D37FF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597" y="786609"/>
            <a:ext cx="2928973" cy="6547117"/>
          </a:xfrm>
          <a:prstGeom prst="rect">
            <a:avLst/>
          </a:prstGeom>
        </p:spPr>
      </p:pic>
    </p:spTree>
    <p:extLst>
      <p:ext uri="{BB962C8B-B14F-4D97-AF65-F5344CB8AC3E}">
        <p14:creationId xmlns:p14="http://schemas.microsoft.com/office/powerpoint/2010/main" val="3758930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0674A-14A4-4996-BC08-8E9F1E891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003" y="294199"/>
            <a:ext cx="3136837" cy="4436827"/>
          </a:xfrm>
          <a:prstGeom prst="rect">
            <a:avLst/>
          </a:prstGeom>
        </p:spPr>
      </p:pic>
      <p:pic>
        <p:nvPicPr>
          <p:cNvPr id="5" name="Picture 4">
            <a:extLst>
              <a:ext uri="{FF2B5EF4-FFF2-40B4-BE49-F238E27FC236}">
                <a16:creationId xmlns:a16="http://schemas.microsoft.com/office/drawing/2014/main" id="{AE425D2F-E3CF-4965-9695-A84A788E9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312" y="4953000"/>
            <a:ext cx="3276769" cy="4635379"/>
          </a:xfrm>
          <a:prstGeom prst="rect">
            <a:avLst/>
          </a:prstGeom>
        </p:spPr>
      </p:pic>
      <p:sp>
        <p:nvSpPr>
          <p:cNvPr id="6" name="TextBox 5">
            <a:extLst>
              <a:ext uri="{FF2B5EF4-FFF2-40B4-BE49-F238E27FC236}">
                <a16:creationId xmlns:a16="http://schemas.microsoft.com/office/drawing/2014/main" id="{274793E2-4B40-4A59-8A15-9945A2FA2D7A}"/>
              </a:ext>
            </a:extLst>
          </p:cNvPr>
          <p:cNvSpPr txBox="1"/>
          <p:nvPr/>
        </p:nvSpPr>
        <p:spPr>
          <a:xfrm>
            <a:off x="3904090" y="508883"/>
            <a:ext cx="2425148" cy="4031873"/>
          </a:xfrm>
          <a:prstGeom prst="rect">
            <a:avLst/>
          </a:prstGeom>
          <a:solidFill>
            <a:schemeClr val="bg1"/>
          </a:solidFill>
          <a:ln w="76200">
            <a:solidFill>
              <a:schemeClr val="tx2">
                <a:lumMod val="10000"/>
                <a:lumOff val="90000"/>
              </a:schemeClr>
            </a:solidFill>
          </a:ln>
        </p:spPr>
        <p:txBody>
          <a:bodyPr wrap="square" rtlCol="0">
            <a:spAutoFit/>
          </a:bodyPr>
          <a:lstStyle/>
          <a:p>
            <a:pPr algn="l"/>
            <a:endPar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endParaRPr>
          </a:p>
          <a:p>
            <a:pPr algn="l"/>
            <a:endParaRPr lang="en-GB" sz="1000" dirty="0">
              <a:solidFill>
                <a:srgbClr val="242424"/>
              </a:solidFill>
              <a:latin typeface="Calibri" panose="020F0502020204030204" pitchFamily="34" charset="0"/>
              <a:ea typeface="Calibri" panose="020F0502020204030204" pitchFamily="34" charset="0"/>
              <a:cs typeface="Calibri" panose="020F0502020204030204" pitchFamily="34" charset="0"/>
            </a:endParaRPr>
          </a:p>
          <a:p>
            <a:pPr algn="l"/>
            <a:endPar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endParaRPr>
          </a:p>
          <a:p>
            <a:pPr algn="l"/>
            <a:endParaRPr lang="en-GB" sz="1000" dirty="0">
              <a:solidFill>
                <a:srgbClr val="242424"/>
              </a:solidFill>
              <a:latin typeface="Calibri" panose="020F0502020204030204" pitchFamily="34" charset="0"/>
              <a:ea typeface="Calibri" panose="020F0502020204030204" pitchFamily="34" charset="0"/>
              <a:cs typeface="Calibri" panose="020F0502020204030204" pitchFamily="34" charset="0"/>
            </a:endParaRPr>
          </a:p>
          <a:p>
            <a:pPr algn="l"/>
            <a:endPar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endParaRPr>
          </a:p>
          <a:p>
            <a:pPr algn="l"/>
            <a:endParaRPr lang="en-GB" sz="1000" dirty="0">
              <a:solidFill>
                <a:srgbClr val="242424"/>
              </a:solidFill>
              <a:latin typeface="Calibri" panose="020F0502020204030204" pitchFamily="34" charset="0"/>
              <a:ea typeface="Calibri" panose="020F0502020204030204" pitchFamily="34" charset="0"/>
              <a:cs typeface="Calibri" panose="020F0502020204030204" pitchFamily="34" charset="0"/>
            </a:endParaRPr>
          </a:p>
          <a:p>
            <a:pPr algn="l"/>
            <a:endPar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endParaRPr>
          </a:p>
          <a:p>
            <a:pPr algn="l"/>
            <a:endParaRPr lang="en-GB" sz="1000" dirty="0">
              <a:solidFill>
                <a:srgbClr val="242424"/>
              </a:solidFill>
              <a:latin typeface="Calibri" panose="020F0502020204030204" pitchFamily="34" charset="0"/>
              <a:ea typeface="Calibri" panose="020F0502020204030204" pitchFamily="34" charset="0"/>
              <a:cs typeface="Calibri" panose="020F0502020204030204" pitchFamily="34" charset="0"/>
            </a:endParaRPr>
          </a:p>
          <a:p>
            <a:pPr algn="l"/>
            <a: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We’re excited to share </a:t>
            </a:r>
            <a:r>
              <a:rPr lang="en-GB" sz="1000" b="0" i="1"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Cosmic Creations</a:t>
            </a:r>
            <a: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 our latest Kick Start Art project! </a:t>
            </a:r>
          </a:p>
          <a:p>
            <a:pPr algn="l"/>
            <a:b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br>
            <a:endPar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endParaRPr>
          </a:p>
          <a:p>
            <a:pPr algn="l"/>
            <a:r>
              <a:rPr lang="en-GB" sz="10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Click the link below to discover creative ideas, helpful resources, and an inspiring online gallery of children’s artwork. We’d love you to join in at home (don’t forget to save the link to your favourites/ bookmark so you can keep an eye on updates).</a:t>
            </a:r>
          </a:p>
          <a:p>
            <a:pPr algn="l"/>
            <a:endParaRPr lang="en-GB" b="0" i="0" dirty="0">
              <a:solidFill>
                <a:srgbClr val="242424"/>
              </a:solidFill>
              <a:effectLst/>
              <a:latin typeface="Segoe UI" panose="020B0502040204020203" pitchFamily="34" charset="0"/>
            </a:endParaRPr>
          </a:p>
          <a:p>
            <a:pPr algn="l"/>
            <a:r>
              <a:rPr lang="en-GB" sz="1100" b="0"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padlet.com/nrm9fgt5hq/kick-start-art-home-page-sclrlbpqvje67rhg</a:t>
            </a:r>
          </a:p>
          <a:p>
            <a:br>
              <a:rPr lang="en-GB" dirty="0"/>
            </a:br>
            <a:endParaRPr lang="en-GB" dirty="0"/>
          </a:p>
        </p:txBody>
      </p:sp>
      <p:pic>
        <p:nvPicPr>
          <p:cNvPr id="8" name="Picture 7">
            <a:extLst>
              <a:ext uri="{FF2B5EF4-FFF2-40B4-BE49-F238E27FC236}">
                <a16:creationId xmlns:a16="http://schemas.microsoft.com/office/drawing/2014/main" id="{437DC43D-6093-450B-899C-1BC07200CB83}"/>
              </a:ext>
            </a:extLst>
          </p:cNvPr>
          <p:cNvPicPr>
            <a:picLocks noChangeAspect="1"/>
          </p:cNvPicPr>
          <p:nvPr/>
        </p:nvPicPr>
        <p:blipFill>
          <a:blip r:embed="rId4"/>
          <a:stretch>
            <a:fillRect/>
          </a:stretch>
        </p:blipFill>
        <p:spPr>
          <a:xfrm>
            <a:off x="4399133" y="580446"/>
            <a:ext cx="1435062" cy="1196749"/>
          </a:xfrm>
          <a:prstGeom prst="rect">
            <a:avLst/>
          </a:prstGeom>
        </p:spPr>
      </p:pic>
    </p:spTree>
    <p:extLst>
      <p:ext uri="{BB962C8B-B14F-4D97-AF65-F5344CB8AC3E}">
        <p14:creationId xmlns:p14="http://schemas.microsoft.com/office/powerpoint/2010/main" val="11803164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a3bb6f3-05f3-40e2-9a17-622ecbbcb7bb">
      <Terms xmlns="http://schemas.microsoft.com/office/infopath/2007/PartnerControls"/>
    </lcf76f155ced4ddcb4097134ff3c332f>
    <TaxCatchAll xmlns="701aa865-438d-45ea-89f3-b7cec90000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FA9B0B366DD642B310C153D1FC619B" ma:contentTypeVersion="19" ma:contentTypeDescription="Create a new document." ma:contentTypeScope="" ma:versionID="a3ffe593d1892a9d03cf52717b5efdb2">
  <xsd:schema xmlns:xsd="http://www.w3.org/2001/XMLSchema" xmlns:xs="http://www.w3.org/2001/XMLSchema" xmlns:p="http://schemas.microsoft.com/office/2006/metadata/properties" xmlns:ns2="3a3bb6f3-05f3-40e2-9a17-622ecbbcb7bb" xmlns:ns3="701aa865-438d-45ea-89f3-b7cec900003f" targetNamespace="http://schemas.microsoft.com/office/2006/metadata/properties" ma:root="true" ma:fieldsID="e6c6f7d011ace276ea492a8968916365" ns2:_="" ns3:_="">
    <xsd:import namespace="3a3bb6f3-05f3-40e2-9a17-622ecbbcb7bb"/>
    <xsd:import namespace="701aa865-438d-45ea-89f3-b7cec900003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3bb6f3-05f3-40e2-9a17-622ecbbcb7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6e0fcdf-cc37-4e63-b6b3-e9c241228361"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1aa865-438d-45ea-89f3-b7cec900003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38912ca-6fbc-4773-8779-edb71c3400b6}" ma:internalName="TaxCatchAll" ma:showField="CatchAllData" ma:web="701aa865-438d-45ea-89f3-b7cec90000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50278C-823C-426D-938A-0F95412E7270}">
  <ds:schemaRefs>
    <ds:schemaRef ds:uri="http://purl.org/dc/terms/"/>
    <ds:schemaRef ds:uri="http://schemas.microsoft.com/office/infopath/2007/PartnerControls"/>
    <ds:schemaRef ds:uri="http://purl.org/dc/dcmitype/"/>
    <ds:schemaRef ds:uri="http://purl.org/dc/elements/1.1/"/>
    <ds:schemaRef ds:uri="http://schemas.openxmlformats.org/package/2006/metadata/core-properties"/>
    <ds:schemaRef ds:uri="3a3bb6f3-05f3-40e2-9a17-622ecbbcb7bb"/>
    <ds:schemaRef ds:uri="http://schemas.microsoft.com/office/2006/documentManagement/types"/>
    <ds:schemaRef ds:uri="701aa865-438d-45ea-89f3-b7cec900003f"/>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C35FE08-FA10-4DE8-BA1B-2A9F85DF800E}">
  <ds:schemaRefs>
    <ds:schemaRef ds:uri="http://schemas.microsoft.com/sharepoint/v3/contenttype/forms"/>
  </ds:schemaRefs>
</ds:datastoreItem>
</file>

<file path=customXml/itemProps3.xml><?xml version="1.0" encoding="utf-8"?>
<ds:datastoreItem xmlns:ds="http://schemas.openxmlformats.org/officeDocument/2006/customXml" ds:itemID="{4008F3F7-7C04-4869-9316-4079D31C97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3bb6f3-05f3-40e2-9a17-622ecbbcb7bb"/>
    <ds:schemaRef ds:uri="701aa865-438d-45ea-89f3-b7cec90000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36200</TotalTime>
  <Words>2241</Words>
  <Application>Microsoft Office PowerPoint</Application>
  <PresentationFormat>A4 Paper (210x297 mm)</PresentationFormat>
  <Paragraphs>227</Paragraphs>
  <Slides>11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Fee</dc:creator>
  <cp:lastModifiedBy>Abby Payne</cp:lastModifiedBy>
  <cp:revision>3331</cp:revision>
  <cp:lastPrinted>2026-04-24T11:20:35Z</cp:lastPrinted>
  <dcterms:created xsi:type="dcterms:W3CDTF">2025-01-06T14:47:20Z</dcterms:created>
  <dcterms:modified xsi:type="dcterms:W3CDTF">2026-05-22T14:30:09Z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0x0101009EFA9B0B366DD642B310C153D1FC619B</vt:lpwstr>
  </property>
</Properties>
</file>